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sldIdLst>
    <p:sldId id="260" r:id="rId5"/>
    <p:sldId id="298" r:id="rId6"/>
    <p:sldId id="299" r:id="rId7"/>
    <p:sldId id="258" r:id="rId8"/>
    <p:sldId id="329" r:id="rId9"/>
    <p:sldId id="288" r:id="rId10"/>
    <p:sldId id="259" r:id="rId11"/>
    <p:sldId id="280" r:id="rId12"/>
    <p:sldId id="278" r:id="rId13"/>
    <p:sldId id="279" r:id="rId14"/>
    <p:sldId id="277" r:id="rId15"/>
    <p:sldId id="281" r:id="rId16"/>
    <p:sldId id="306" r:id="rId17"/>
    <p:sldId id="300" r:id="rId18"/>
    <p:sldId id="274" r:id="rId19"/>
    <p:sldId id="275" r:id="rId20"/>
    <p:sldId id="262" r:id="rId21"/>
    <p:sldId id="307" r:id="rId22"/>
    <p:sldId id="325" r:id="rId23"/>
    <p:sldId id="324" r:id="rId24"/>
    <p:sldId id="264" r:id="rId25"/>
    <p:sldId id="283" r:id="rId26"/>
    <p:sldId id="328" r:id="rId27"/>
    <p:sldId id="284" r:id="rId28"/>
    <p:sldId id="263" r:id="rId29"/>
    <p:sldId id="265" r:id="rId30"/>
    <p:sldId id="286" r:id="rId31"/>
    <p:sldId id="312" r:id="rId32"/>
    <p:sldId id="315" r:id="rId33"/>
    <p:sldId id="308" r:id="rId34"/>
    <p:sldId id="266" r:id="rId35"/>
    <p:sldId id="323" r:id="rId36"/>
    <p:sldId id="318" r:id="rId37"/>
    <p:sldId id="319" r:id="rId38"/>
    <p:sldId id="314" r:id="rId39"/>
    <p:sldId id="317" r:id="rId40"/>
    <p:sldId id="327" r:id="rId41"/>
    <p:sldId id="269" r:id="rId42"/>
    <p:sldId id="270" r:id="rId43"/>
    <p:sldId id="302" r:id="rId44"/>
    <p:sldId id="301" r:id="rId45"/>
    <p:sldId id="303" r:id="rId46"/>
    <p:sldId id="304" r:id="rId47"/>
    <p:sldId id="271" r:id="rId48"/>
    <p:sldId id="272" r:id="rId49"/>
    <p:sldId id="305" r:id="rId50"/>
    <p:sldId id="273" r:id="rId51"/>
    <p:sldId id="297" r:id="rId52"/>
    <p:sldId id="28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541A63-6969-4064-777E-58FF12CC656D}" v="201" dt="2025-03-04T19:38:39.480"/>
    <p1510:client id="{1F53C0A3-0781-DE01-A33B-78665C5A2F2E}" v="2456" dt="2025-03-03T20:12:34.813"/>
    <p1510:client id="{2CE1D56F-4EFC-F0B6-0416-80A7B4544623}" v="476" dt="2025-03-04T19:28:48.583"/>
    <p1510:client id="{30772FF0-84F3-4E7D-A4CB-56DCE939226C}" v="237" dt="2025-03-04T19:07:03.384"/>
    <p1510:client id="{3E56787F-63B3-0029-E558-9685CC7B62A0}" v="5" dt="2025-03-03T22:30:05.652"/>
    <p1510:client id="{53B4A9C0-1805-5040-9326-CBD105112AD2}" v="206" dt="2025-03-04T19:23:00.783"/>
    <p1510:client id="{A167D691-3BEF-232F-68D0-59F728DC9384}" v="469" dt="2025-03-04T01:03:44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65A7A7B-B71A-428D-833F-0F3507A6DB13}" type="datetimeFigureOut">
              <a:rPr lang="en-US" dirty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1742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9EB-9D34-4B41-B66C-5FAF50876D2D}" type="datetimeFigureOut">
              <a:rPr lang="en-US" dirty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9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9A26-CAA1-4690-8C1F-1641B1B97745}" type="datetimeFigureOut">
              <a:rPr lang="en-US" dirty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0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CF65307-640F-4AE7-B0BE-50C709AD86C5}" type="datetimeFigureOut">
              <a:rPr lang="en-US" dirty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3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A1F9-1F0F-4C65-8F6E-9729B924AAAC}" type="datetimeFigureOut">
              <a:rPr lang="en-US" dirty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7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202278E8-5F4B-47D5-A617-8CCDF75D6A33}" type="datetimeFigureOut">
              <a:rPr lang="en-US" dirty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6AAFA52-7A21-407F-8339-40DF182D7460}" type="datetimeFigureOut">
              <a:rPr lang="en-US" dirty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7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0335-1C1A-4243-9BDD-9630C417D284}" type="datetimeFigureOut">
              <a:rPr lang="en-US" dirty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6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13F-8EBD-4612-96F4-CC3E309609AF}" type="datetimeFigureOut">
              <a:rPr lang="en-US" dirty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1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E6483A1-31A8-47A2-AB0A-53A7803D5EBF}" type="datetimeFigureOut">
              <a:rPr lang="en-US" dirty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57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D8810B9-2C7C-4CAF-99E2-617AE20BA331}" type="datetimeFigureOut">
              <a:rPr lang="en-US" dirty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E0A-5177-400C-87C9-C93AF466EC49}" type="datetimeFigureOut">
              <a:rPr lang="en-US" dirty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7615-2DB4-4DAA-9DE3-B2B689A846E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0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purdue.brightspace.com/d2l/le/dropbox/1216648/1195571/DownloadAttachment?fid=4427400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CDCD-A9E5-0CE6-A33B-53E79BFDD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099312"/>
            <a:ext cx="5906488" cy="3198368"/>
          </a:xfrm>
        </p:spPr>
        <p:txBody>
          <a:bodyPr/>
          <a:lstStyle/>
          <a:p>
            <a:r>
              <a:rPr lang="en-US" sz="4000" b="1"/>
              <a:t>Fairway Finder Midterm Presentation</a:t>
            </a:r>
            <a:endParaRPr lang="en-US" b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DB16B-0DC7-2122-9BE2-AA4A948B82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Team 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9DB2D-209A-165A-3A88-B8695D03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79FA-85D2-4BB1-B423-E3AFF87BA1ED}" type="datetime1">
              <a:rPr lang="en-US"/>
              <a:t>3/4/2025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2C5AA-2BAD-24D9-08A7-0DFA78B33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</a:t>
            </a:fld>
            <a:endParaRPr lang="en-US"/>
          </a:p>
        </p:txBody>
      </p:sp>
      <p:pic>
        <p:nvPicPr>
          <p:cNvPr id="7" name="Picture 6" descr="A group of men posing for a picture&#10;&#10;AI-generated content may be incorrect.">
            <a:extLst>
              <a:ext uri="{FF2B5EF4-FFF2-40B4-BE49-F238E27FC236}">
                <a16:creationId xmlns:a16="http://schemas.microsoft.com/office/drawing/2014/main" id="{26F694C5-C9A7-294D-C45E-421DE0A57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802" y="1098346"/>
            <a:ext cx="4356340" cy="3177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0164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8C560-96FF-E5F3-25AD-AD9ADFC68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752E-59FB-7846-8E1A-E2543DF1E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ICM-20948</a:t>
            </a:r>
            <a:r>
              <a:rPr lang="en-US" b="1">
                <a:ea typeface="+mj-lt"/>
                <a:cs typeface="+mj-lt"/>
              </a:rPr>
              <a:t> Magnetometer Module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2DDBC-B801-5E4B-8D4C-F0993687A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968" y="2414524"/>
            <a:ext cx="7666468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Magnetometer to allow for directionality measurement</a:t>
            </a:r>
          </a:p>
          <a:p>
            <a:r>
              <a:rPr lang="en-US"/>
              <a:t>VCC Input: 1.8v</a:t>
            </a:r>
          </a:p>
          <a:p>
            <a:r>
              <a:rPr lang="en-US">
                <a:ea typeface="+mn-lt"/>
                <a:cs typeface="+mn-lt"/>
              </a:rPr>
              <a:t>Sensitivity Scale Factor: 0.15 µT/LSB</a:t>
            </a:r>
            <a:endParaRPr lang="en-US"/>
          </a:p>
          <a:p>
            <a:r>
              <a:rPr lang="en-US"/>
              <a:t>Interface: SPI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A87E1-6292-E6FB-0DEA-E281236E9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69AA-7BBB-477C-8414-ACEA83069E11}" type="datetime1">
              <a:rPr lang="en-US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C4F50-7BB1-C642-2337-8E972F673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5D99D-95DD-8C23-AEB1-8B738028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10</a:t>
            </a:fld>
            <a:endParaRPr lang="en-US"/>
          </a:p>
        </p:txBody>
      </p:sp>
      <p:pic>
        <p:nvPicPr>
          <p:cNvPr id="8" name="Picture 7" descr="A black square object with white text&#10;&#10;AI-generated content may be incorrect.">
            <a:extLst>
              <a:ext uri="{FF2B5EF4-FFF2-40B4-BE49-F238E27FC236}">
                <a16:creationId xmlns:a16="http://schemas.microsoft.com/office/drawing/2014/main" id="{2AE709E6-2600-578E-F467-136C6D6C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762" y="2796545"/>
            <a:ext cx="2163633" cy="18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00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0A53-5AF7-9AF1-5875-FA9D8100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SAM-M8Q GNSS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2CA9F-F0EB-7991-079C-A52B2CFAF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68" y="2287524"/>
            <a:ext cx="10168128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GNSS module for GPS-based robot location tracking</a:t>
            </a:r>
          </a:p>
          <a:p>
            <a:r>
              <a:rPr lang="en-US"/>
              <a:t>VCC Input: 3.3v</a:t>
            </a:r>
          </a:p>
          <a:p>
            <a:r>
              <a:rPr lang="en-US"/>
              <a:t>Horizontal Accuracy: ± 2.5m</a:t>
            </a:r>
          </a:p>
          <a:p>
            <a:r>
              <a:rPr lang="en-US"/>
              <a:t>Cold Time to First Fix: 26s</a:t>
            </a:r>
          </a:p>
          <a:p>
            <a:r>
              <a:rPr lang="en-US"/>
              <a:t>Hot Time to First Fix: 1s</a:t>
            </a:r>
          </a:p>
          <a:p>
            <a:r>
              <a:rPr lang="en-US"/>
              <a:t>Interface: UART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A70B-6113-81B0-91BB-229727B8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69AA-7BBB-477C-8414-ACEA83069E11}" type="datetime1">
              <a:rPr lang="en-US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43A21-C56F-1F51-E04F-021E58C6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0972-0016-05EB-D12F-D1D50FEB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11</a:t>
            </a:fld>
            <a:endParaRPr lang="en-US"/>
          </a:p>
        </p:txBody>
      </p:sp>
      <p:pic>
        <p:nvPicPr>
          <p:cNvPr id="8" name="Picture 7" descr="SAM-M8Q - u-blox AG | GNSS Module">
            <a:extLst>
              <a:ext uri="{FF2B5EF4-FFF2-40B4-BE49-F238E27FC236}">
                <a16:creationId xmlns:a16="http://schemas.microsoft.com/office/drawing/2014/main" id="{C5E94B2F-7F01-A7E5-6419-BD0CC810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258" y="3290636"/>
            <a:ext cx="2402974" cy="240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1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F81E4-2FBC-DD32-A9E1-DA09E33AA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57349-A2DE-7A0B-BFEF-7433358C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DC12V</a:t>
            </a:r>
            <a:r>
              <a:rPr lang="en-US" b="1">
                <a:ea typeface="+mj-lt"/>
                <a:cs typeface="+mj-lt"/>
              </a:rPr>
              <a:t> 160RPM Motors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7EB61-74E8-618A-6AFD-B09689174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300224"/>
            <a:ext cx="10168128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Main wheel-driving motors</a:t>
            </a:r>
          </a:p>
          <a:p>
            <a:r>
              <a:rPr lang="en-US"/>
              <a:t>VCC Input: 12v</a:t>
            </a:r>
          </a:p>
          <a:p>
            <a:r>
              <a:rPr lang="en-US">
                <a:ea typeface="+mn-lt"/>
                <a:cs typeface="+mn-lt"/>
              </a:rPr>
              <a:t>Rated torque: 10kg/cm</a:t>
            </a:r>
          </a:p>
          <a:p>
            <a:r>
              <a:rPr lang="en-US">
                <a:ea typeface="+mn-lt"/>
                <a:cs typeface="+mn-lt"/>
              </a:rPr>
              <a:t>No-load speed: 160RPM</a:t>
            </a:r>
          </a:p>
          <a:p>
            <a:r>
              <a:rPr lang="en-US">
                <a:ea typeface="+mn-lt"/>
                <a:cs typeface="+mn-lt"/>
              </a:rPr>
              <a:t>Full-Load torque: 1.6A</a:t>
            </a:r>
          </a:p>
          <a:p>
            <a:r>
              <a:rPr lang="en-US">
                <a:ea typeface="+mn-lt"/>
                <a:cs typeface="+mn-lt"/>
              </a:rPr>
              <a:t>Stall Torque: 6.5A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BFCFC-EEF2-9AD0-FD5C-7523BF4EA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69AA-7BBB-477C-8414-ACEA83069E11}" type="datetime1">
              <a:rPr lang="en-US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99054-72CB-D045-BDCB-52EAA5A4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A7BEB-7035-C680-502A-81D547BDE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12</a:t>
            </a:fld>
            <a:endParaRPr lang="en-US"/>
          </a:p>
        </p:txBody>
      </p:sp>
      <p:pic>
        <p:nvPicPr>
          <p:cNvPr id="8" name="Picture 7" descr="A small metal device with a black and red wire&#10;&#10;AI-generated content may be incorrect.">
            <a:extLst>
              <a:ext uri="{FF2B5EF4-FFF2-40B4-BE49-F238E27FC236}">
                <a16:creationId xmlns:a16="http://schemas.microsoft.com/office/drawing/2014/main" id="{50D403CF-AB76-8DE6-0714-0B3D33B5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563" y="2670402"/>
            <a:ext cx="3055156" cy="26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2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8C454-CCCB-21CF-12E5-749326D0E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31E36-1330-C9E4-90B0-75136E33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ea typeface="+mj-lt"/>
                <a:cs typeface="+mj-lt"/>
              </a:rPr>
              <a:t>DRV8871 Brushed DC Motor Driver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4172-865F-F9BD-3D95-727195C03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300224"/>
            <a:ext cx="10168128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/>
              <a:t>Motor voltage: 12 V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Continuous Current: 2.1A</a:t>
            </a:r>
          </a:p>
          <a:p>
            <a:pPr marL="457200" indent="-457200"/>
            <a:r>
              <a:rPr lang="en-US"/>
              <a:t>Peak Current: 3.5A (resistor limit)</a:t>
            </a:r>
          </a:p>
          <a:p>
            <a:pPr marL="457200" indent="-457200"/>
            <a:r>
              <a:rPr lang="en-US"/>
              <a:t>Max PWM frequency: 200 kHz</a:t>
            </a:r>
          </a:p>
          <a:p>
            <a:pPr marL="457200" indent="-457200"/>
            <a:r>
              <a:rPr lang="en-US"/>
              <a:t>Min Control Voltage: 2V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4BBDB-E679-2623-BCB8-A70BB570D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69AA-7BBB-477C-8414-ACEA83069E11}" type="datetime1">
              <a:rPr lang="en-US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B868C-6E11-5533-0160-0C5A68834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C3D7-7EA2-F475-1F9B-E13B7F45E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13</a:t>
            </a:fld>
            <a:endParaRPr lang="en-US"/>
          </a:p>
        </p:txBody>
      </p:sp>
      <p:pic>
        <p:nvPicPr>
          <p:cNvPr id="7" name="Picture 6" descr="A black electronic device with white text&#10;&#10;AI-generated content may be incorrect.">
            <a:extLst>
              <a:ext uri="{FF2B5EF4-FFF2-40B4-BE49-F238E27FC236}">
                <a16:creationId xmlns:a16="http://schemas.microsoft.com/office/drawing/2014/main" id="{078B4EF0-D79D-E5B8-144A-862063B0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428" y="2304813"/>
            <a:ext cx="4418699" cy="345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53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1E2E6-1C1E-3378-96D5-53D8DC84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ea typeface="+mj-lt"/>
                <a:cs typeface="+mj-lt"/>
              </a:rPr>
              <a:t>BP7-12 Rechargeable Lead-Acid Battery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C3809-4E8F-943D-2CCD-946C3D248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12V DC</a:t>
            </a:r>
          </a:p>
          <a:p>
            <a:r>
              <a:rPr lang="en-US"/>
              <a:t>7 amp hours</a:t>
            </a:r>
          </a:p>
          <a:p>
            <a:r>
              <a:rPr lang="en-US"/>
              <a:t>Rechargeable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CA17A-C9CD-2992-646A-B3662C8B8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3E398-1ECE-4121-A834-19228996D8A5}" type="datetime1"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AAA76-CC8F-B7E3-78B3-1F726778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E3D34-9E1D-487B-38FA-3217761D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14</a:t>
            </a:fld>
            <a:endParaRPr lang="en-US"/>
          </a:p>
        </p:txBody>
      </p:sp>
      <p:pic>
        <p:nvPicPr>
          <p:cNvPr id="9" name="Picture 8" descr="A close-up of a battery&#10;&#10;AI-generated content may be incorrect.">
            <a:extLst>
              <a:ext uri="{FF2B5EF4-FFF2-40B4-BE49-F238E27FC236}">
                <a16:creationId xmlns:a16="http://schemas.microsoft.com/office/drawing/2014/main" id="{F76348E5-6003-9B84-E2D5-AA6F6B6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062" y="2279171"/>
            <a:ext cx="34417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52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2E61C3-B837-D8A4-8FBB-B7822DD8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746" y="128551"/>
            <a:ext cx="9918939" cy="641378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E3743-0797-723A-6C9B-6CD00E02A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D85F-6B70-48FD-90E7-6B42F1C91565}" type="datetime1">
              <a:rPr lang="en-US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BA3E9-7CA9-562E-39FB-6DB76CA73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767FF-A22D-602E-AE26-A6791E72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B562A-B29A-0DAD-A0D5-AFDE536A98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240" y="331428"/>
            <a:ext cx="4574067" cy="1709737"/>
          </a:xfrm>
        </p:spPr>
        <p:txBody>
          <a:bodyPr>
            <a:normAutofit fontScale="90000"/>
          </a:bodyPr>
          <a:lstStyle/>
          <a:p>
            <a:r>
              <a:rPr lang="en-US" b="1"/>
              <a:t>Component Block</a:t>
            </a:r>
            <a:br>
              <a:rPr lang="en-US" b="1"/>
            </a:br>
            <a:r>
              <a:rPr lang="en-US" b="1"/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2658811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129E-3B64-0091-9F9F-66576B00F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3D2E40-F716-935A-22A9-C2D2C209A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706" y="250825"/>
            <a:ext cx="8204200" cy="613062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FB838-8AE5-D41F-D710-D89BFBCF6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D85F-6B70-48FD-90E7-6B42F1C91565}" type="datetime1">
              <a:rPr lang="en-US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7C519-F1D7-D78A-2D2A-871F2D86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397A3-ABEE-7866-1C13-447BC435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60290-99F2-3A61-43ED-E0A09B126F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075" y="286379"/>
            <a:ext cx="2985369" cy="1709737"/>
          </a:xfrm>
        </p:spPr>
        <p:txBody>
          <a:bodyPr/>
          <a:lstStyle/>
          <a:p>
            <a:r>
              <a:rPr lang="en-US" b="1"/>
              <a:t>Power Diagram</a:t>
            </a:r>
          </a:p>
        </p:txBody>
      </p:sp>
    </p:spTree>
    <p:extLst>
      <p:ext uri="{BB962C8B-B14F-4D97-AF65-F5344CB8AC3E}">
        <p14:creationId xmlns:p14="http://schemas.microsoft.com/office/powerpoint/2010/main" val="3927016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BC70C-75AB-77A1-0B68-0F795353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01CC390D-8336-E933-16C6-70331402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E6E2DF4-B4C3-4F1D-B835-A9AD7DAADA1E}" type="datetime1">
              <a:rPr lang="en-US"/>
              <a:pPr>
                <a:spcAft>
                  <a:spcPts val="600"/>
                </a:spcAft>
              </a:pPr>
              <a:t>3/4/2025</a:t>
            </a:fld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7BD24AD0-9115-B03B-2C7C-8B3D9609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6868A-0DBB-AAE4-C1B6-1184780235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401638"/>
            <a:ext cx="3739150" cy="1709737"/>
          </a:xfrm>
        </p:spPr>
        <p:txBody>
          <a:bodyPr anchor="t">
            <a:normAutofit/>
          </a:bodyPr>
          <a:lstStyle/>
          <a:p>
            <a:r>
              <a:rPr lang="en-US" b="1"/>
              <a:t>Packaging Design (PCB)</a:t>
            </a:r>
          </a:p>
        </p:txBody>
      </p:sp>
      <p:pic>
        <p:nvPicPr>
          <p:cNvPr id="4" name="Content Placeholder 3" descr="A black object with red handles&#10;&#10;AI-generated content may be incorrect.">
            <a:extLst>
              <a:ext uri="{FF2B5EF4-FFF2-40B4-BE49-F238E27FC236}">
                <a16:creationId xmlns:a16="http://schemas.microsoft.com/office/drawing/2014/main" id="{5A765B1C-6704-6E7D-D2C0-552A49EE586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18114" r="30119" b="-1"/>
          <a:stretch/>
        </p:blipFill>
        <p:spPr>
          <a:xfrm rot="5400000">
            <a:off x="1993900" y="1776413"/>
            <a:ext cx="2676525" cy="3846512"/>
          </a:xfrm>
          <a:noFill/>
        </p:spPr>
      </p:pic>
      <p:pic>
        <p:nvPicPr>
          <p:cNvPr id="5" name="Picture 4" descr="A black mask with red writing&#10;&#10;AI-generated content may be incorrect.">
            <a:extLst>
              <a:ext uri="{FF2B5EF4-FFF2-40B4-BE49-F238E27FC236}">
                <a16:creationId xmlns:a16="http://schemas.microsoft.com/office/drawing/2014/main" id="{78457E1E-A928-6985-BEDA-A377D6842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76" y="709637"/>
            <a:ext cx="4285161" cy="54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6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BC6C1-058C-B03A-6FE5-2CAD5415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BB6F-28DF-44C1-8D61-5DDDD40FECF3}" type="datetime1"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37FE0-D167-C924-D0A1-DB37DE0D4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6C457-6A7F-77A1-34E3-55656077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34D896-4184-B36D-1557-EC1C0C1157F6}"/>
              </a:ext>
            </a:extLst>
          </p:cNvPr>
          <p:cNvSpPr txBox="1">
            <a:spLocks/>
          </p:cNvSpPr>
          <p:nvPr/>
        </p:nvSpPr>
        <p:spPr>
          <a:xfrm>
            <a:off x="301037" y="505119"/>
            <a:ext cx="8696852" cy="1709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Packaging Design (Battery)</a:t>
            </a:r>
          </a:p>
        </p:txBody>
      </p:sp>
      <p:pic>
        <p:nvPicPr>
          <p:cNvPr id="5" name="Picture 4" descr="A black and red metal object on a wooden board&#10;&#10;AI-generated content may be incorrect.">
            <a:extLst>
              <a:ext uri="{FF2B5EF4-FFF2-40B4-BE49-F238E27FC236}">
                <a16:creationId xmlns:a16="http://schemas.microsoft.com/office/drawing/2014/main" id="{1C306880-FB76-346D-4FB0-2D9F4DD58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246" y="1351845"/>
            <a:ext cx="6302963" cy="475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71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6025-8E23-07F1-7FBF-AAD75BAF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Packaging Design: Drivetrain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9F051-7735-F379-E761-E71C2FA2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E8A9-79F4-014A-8553-30A01999B38A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8E402-987A-5229-B10F-BE1D29B7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46E91-4215-3A47-3CA7-AA9B76EF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2" descr="Cart part drawings">
            <a:extLst>
              <a:ext uri="{FF2B5EF4-FFF2-40B4-BE49-F238E27FC236}">
                <a16:creationId xmlns:a16="http://schemas.microsoft.com/office/drawing/2014/main" id="{3A888459-E422-5C60-2DD3-6921A755C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1"/>
          <a:stretch/>
        </p:blipFill>
        <p:spPr bwMode="auto">
          <a:xfrm>
            <a:off x="2192858" y="2265591"/>
            <a:ext cx="4399327" cy="329949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90D54-AB88-5D00-CE02-3FC104EFA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865" y="1355176"/>
            <a:ext cx="3716754" cy="50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44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38117-3006-96BA-4D5E-4C316FB8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73B0-EEBF-4E3B-A89F-AF8B34FF8C6B}" type="datetime1"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1F11C-AE18-41B2-29DE-5F81616F8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BAF56-7470-49D3-B12C-3F54183F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36E4E-9392-4083-CB89-2F9A2F525619}"/>
              </a:ext>
            </a:extLst>
          </p:cNvPr>
          <p:cNvSpPr txBox="1"/>
          <p:nvPr/>
        </p:nvSpPr>
        <p:spPr>
          <a:xfrm>
            <a:off x="4038600" y="393700"/>
            <a:ext cx="55626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/>
              <a:t>Meet The Team</a:t>
            </a:r>
            <a:endParaRPr lang="en-US" b="1"/>
          </a:p>
        </p:txBody>
      </p:sp>
      <p:pic>
        <p:nvPicPr>
          <p:cNvPr id="9" name="Picture 8" descr="A person in a suit and tie&#10;&#10;AI-generated content may be incorrect.">
            <a:extLst>
              <a:ext uri="{FF2B5EF4-FFF2-40B4-BE49-F238E27FC236}">
                <a16:creationId xmlns:a16="http://schemas.microsoft.com/office/drawing/2014/main" id="{23DBF612-656A-FC1F-0BAC-0B4D8BBA7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113" y="1865313"/>
            <a:ext cx="2098675" cy="23907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57398FA3-F916-3730-A9E6-A45E56077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3" y="1865313"/>
            <a:ext cx="1771650" cy="23907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 descr="A person in a suit&#10;&#10;AI-generated content may be incorrect.">
            <a:extLst>
              <a:ext uri="{FF2B5EF4-FFF2-40B4-BE49-F238E27FC236}">
                <a16:creationId xmlns:a16="http://schemas.microsoft.com/office/drawing/2014/main" id="{3C67648F-B4EC-BA0B-92BC-2B6AD6331D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72" r="27004"/>
          <a:stretch/>
        </p:blipFill>
        <p:spPr>
          <a:xfrm>
            <a:off x="3630613" y="1865313"/>
            <a:ext cx="1854203" cy="2387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 descr="A person with long hair and a baseball cap&#10;&#10;AI-generated content may be incorrect.">
            <a:extLst>
              <a:ext uri="{FF2B5EF4-FFF2-40B4-BE49-F238E27FC236}">
                <a16:creationId xmlns:a16="http://schemas.microsoft.com/office/drawing/2014/main" id="{8830F747-C79A-DB53-21B8-DD8C41FD86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7647" b="2959"/>
          <a:stretch/>
        </p:blipFill>
        <p:spPr>
          <a:xfrm>
            <a:off x="6450013" y="1865313"/>
            <a:ext cx="1851587" cy="238760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B7DDEC-8B71-103C-A51E-4370B774B2E4}"/>
              </a:ext>
            </a:extLst>
          </p:cNvPr>
          <p:cNvSpPr txBox="1"/>
          <p:nvPr/>
        </p:nvSpPr>
        <p:spPr>
          <a:xfrm>
            <a:off x="304800" y="471170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Marcus Good</a:t>
            </a:r>
          </a:p>
          <a:p>
            <a:pPr algn="ctr"/>
            <a:r>
              <a:rPr lang="en-US" sz="1400"/>
              <a:t>Hardware Lead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3D47B2-914E-9536-C367-0066C8C9FD54}"/>
              </a:ext>
            </a:extLst>
          </p:cNvPr>
          <p:cNvSpPr txBox="1"/>
          <p:nvPr/>
        </p:nvSpPr>
        <p:spPr>
          <a:xfrm>
            <a:off x="3187700" y="471170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Segoe UI"/>
              </a:rPr>
              <a:t>Liam Kauffman</a:t>
            </a:r>
            <a:endParaRPr lang="en-US" b="1"/>
          </a:p>
          <a:p>
            <a:pPr algn="ctr"/>
            <a:r>
              <a:rPr lang="en-US" sz="1400">
                <a:cs typeface="Segoe UI"/>
              </a:rPr>
              <a:t>System Integrations</a:t>
            </a:r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6682C6-7378-6FB9-1276-14EC30B699F0}"/>
              </a:ext>
            </a:extLst>
          </p:cNvPr>
          <p:cNvSpPr txBox="1"/>
          <p:nvPr/>
        </p:nvSpPr>
        <p:spPr>
          <a:xfrm>
            <a:off x="6007100" y="471170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Segoe UI"/>
              </a:rPr>
              <a:t>John Stanwick</a:t>
            </a:r>
            <a:endParaRPr lang="en-US" b="1"/>
          </a:p>
          <a:p>
            <a:pPr algn="ctr"/>
            <a:r>
              <a:rPr lang="en-US" sz="1400">
                <a:cs typeface="Segoe UI"/>
              </a:rPr>
              <a:t>Software Lead</a:t>
            </a:r>
            <a:endParaRPr lang="en-US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6FEC9E-FB53-E842-2565-D386C5E5F378}"/>
              </a:ext>
            </a:extLst>
          </p:cNvPr>
          <p:cNvSpPr txBox="1"/>
          <p:nvPr/>
        </p:nvSpPr>
        <p:spPr>
          <a:xfrm>
            <a:off x="9385300" y="4711700"/>
            <a:ext cx="20955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Segoe UI"/>
              </a:rPr>
              <a:t>Saxon </a:t>
            </a:r>
            <a:r>
              <a:rPr lang="en-US" b="1" err="1">
                <a:cs typeface="Segoe UI"/>
              </a:rPr>
              <a:t>ZumBerge</a:t>
            </a:r>
            <a:endParaRPr lang="en-US" b="1"/>
          </a:p>
          <a:p>
            <a:pPr algn="ctr"/>
            <a:r>
              <a:rPr lang="en-US" sz="1400">
                <a:cs typeface="Segoe UI"/>
              </a:rPr>
              <a:t>Team Lead</a:t>
            </a:r>
          </a:p>
        </p:txBody>
      </p:sp>
    </p:spTree>
    <p:extLst>
      <p:ext uri="{BB962C8B-B14F-4D97-AF65-F5344CB8AC3E}">
        <p14:creationId xmlns:p14="http://schemas.microsoft.com/office/powerpoint/2010/main" val="555575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B6EB-C565-E029-3968-DED4AA08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Packaging Design: Drivetrain Power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063F1-ED89-CC13-FAFA-7E330E0E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8749-62C7-43AA-9596-5ED9DBFB76F0}" type="datetime1">
              <a:rPr lang="en-US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6F2AD-3950-0CB4-DEA3-271D045E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A160F-A829-4F6D-752F-15364BA4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EB0C6-2372-CB74-9D0C-B2C7951ED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81" y="2237725"/>
            <a:ext cx="4696637" cy="2681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DA256C-729F-3600-05A7-FADCE5EC9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977" y="2321058"/>
            <a:ext cx="1828800" cy="2527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A8B694-4003-87CF-DF09-D949ED590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48" y="2346588"/>
            <a:ext cx="1790700" cy="246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DEFB4-825D-C851-F863-945418EE4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568" y="4919251"/>
            <a:ext cx="47752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78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AAD67-34C8-046D-DCBE-F291B14CD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77902-8C70-68F0-A18B-2A62263B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US" b="1"/>
              <a:t>AP63205WU, Voltage Regulator</a:t>
            </a:r>
          </a:p>
        </p:txBody>
      </p:sp>
      <p:pic>
        <p:nvPicPr>
          <p:cNvPr id="4" name="Content Placeholder 3" descr="A diagram of a circuit&#10;&#10;AI-generated content may be incorrect.">
            <a:extLst>
              <a:ext uri="{FF2B5EF4-FFF2-40B4-BE49-F238E27FC236}">
                <a16:creationId xmlns:a16="http://schemas.microsoft.com/office/drawing/2014/main" id="{53176816-E40F-2F02-1EE5-447B657AC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461" y="2478024"/>
            <a:ext cx="9352341" cy="3694176"/>
          </a:xfrm>
          <a:noFill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53CEACD-F437-6D5F-8BD9-3128038C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C9A9F71-E9DF-4180-A9D7-3D48057BBBFB}" type="datetime1">
              <a:rPr lang="en-US"/>
              <a:pPr>
                <a:spcAft>
                  <a:spcPts val="600"/>
                </a:spcAft>
              </a:pPr>
              <a:t>3/4/2025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0201340-4BFE-421A-9D54-90369BCAD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E2D5DFA-8C9A-B4D3-C6FE-949D1A89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29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AE44A-ADFE-6D61-1B4B-FF25633ED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2B0AE-6D6D-BF94-8F87-26B9292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US" b="1"/>
              <a:t>SAM-M8Q, GNSS Module</a:t>
            </a:r>
          </a:p>
        </p:txBody>
      </p:sp>
      <p:pic>
        <p:nvPicPr>
          <p:cNvPr id="4" name="Content Placeholder 3" descr="A computer screen shot of a circuit board&#10;&#10;AI-generated content may be incorrect.">
            <a:extLst>
              <a:ext uri="{FF2B5EF4-FFF2-40B4-BE49-F238E27FC236}">
                <a16:creationId xmlns:a16="http://schemas.microsoft.com/office/drawing/2014/main" id="{5DF3F52E-8698-2AFA-84CB-0C2B793E0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326" y="2478024"/>
            <a:ext cx="5432612" cy="3694176"/>
          </a:xfrm>
          <a:noFill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9990FEA-C28F-42D5-9AC6-41DB0A0D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DB16044-4503-4BC4-8924-BDAD53081939}" type="datetime1">
              <a:rPr lang="en-US"/>
              <a:pPr>
                <a:spcAft>
                  <a:spcPts val="600"/>
                </a:spcAft>
              </a:pPr>
              <a:t>3/4/2025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9A62055-FDE8-A39E-17EA-CBC1E9FF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F61C9B4-C537-9C74-D9F5-62C25FD9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11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990D3-DB3A-3656-0BE7-9DCF059B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Programming Headers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930197-59A0-D9BD-7F13-72B1B5807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934" y="2478024"/>
            <a:ext cx="8669397" cy="369417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71FE4-2956-9743-A99A-B8007965D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36E5-BF5F-4766-A351-21BB2D4FCD53}" type="datetime1"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BAE26-1FB7-73BD-A39D-A14793075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BCA23-3D74-CE74-987D-D811E6DD1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21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D9AE2-4173-9418-6B21-D7D82A00B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BF07-7029-6FA6-8716-D832D24CE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9012428" cy="1166876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Times"/>
              </a:rPr>
              <a:t>ICM-20948</a:t>
            </a:r>
            <a:r>
              <a:rPr lang="en-US" b="1">
                <a:latin typeface="Avenir Next LT Pro"/>
                <a:cs typeface="Times"/>
              </a:rPr>
              <a:t>, Magnetometer Module</a:t>
            </a:r>
            <a:r>
              <a:rPr lang="en-US" b="1">
                <a:latin typeface="Times"/>
                <a:cs typeface="Times"/>
              </a:rPr>
              <a:t> </a:t>
            </a:r>
            <a:endParaRPr lang="en-US" b="1"/>
          </a:p>
        </p:txBody>
      </p:sp>
      <p:pic>
        <p:nvPicPr>
          <p:cNvPr id="4" name="Content Placeholder 3" descr="A computer screen shot of a circuit board&#10;&#10;AI-generated content may be incorrect.">
            <a:extLst>
              <a:ext uri="{FF2B5EF4-FFF2-40B4-BE49-F238E27FC236}">
                <a16:creationId xmlns:a16="http://schemas.microsoft.com/office/drawing/2014/main" id="{4D26DC1B-3904-430E-8152-54D88036E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3793" y="2201799"/>
            <a:ext cx="4882129" cy="4446651"/>
          </a:xfrm>
        </p:spPr>
      </p:pic>
    </p:spTree>
    <p:extLst>
      <p:ext uri="{BB962C8B-B14F-4D97-AF65-F5344CB8AC3E}">
        <p14:creationId xmlns:p14="http://schemas.microsoft.com/office/powerpoint/2010/main" val="2832546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B05A0-4E55-7BB9-3994-5FFE0E550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B9BD-4231-B923-3D2F-0D30F010C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US" b="1"/>
              <a:t>LM1117, </a:t>
            </a:r>
            <a:r>
              <a:rPr lang="en-US" b="1">
                <a:ea typeface="+mj-lt"/>
                <a:cs typeface="+mj-lt"/>
              </a:rPr>
              <a:t>Low-Dropout Linear Regulator</a:t>
            </a:r>
            <a:endParaRPr lang="en-US" b="1"/>
          </a:p>
        </p:txBody>
      </p:sp>
      <p:pic>
        <p:nvPicPr>
          <p:cNvPr id="4" name="Content Placeholder 3" descr="A diagram of a circuit&#10;&#10;AI-generated content may be incorrect.">
            <a:extLst>
              <a:ext uri="{FF2B5EF4-FFF2-40B4-BE49-F238E27FC236}">
                <a16:creationId xmlns:a16="http://schemas.microsoft.com/office/drawing/2014/main" id="{008B0391-86A0-DE89-700A-7D619FBAF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568" y="2571110"/>
            <a:ext cx="10168128" cy="3508004"/>
          </a:xfrm>
          <a:noFill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923C95-601D-344B-3378-44FB64D1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6A88D7-1258-4DDA-8E30-A22375C61BBA}" type="datetime1">
              <a:rPr lang="en-US"/>
              <a:pPr>
                <a:spcAft>
                  <a:spcPts val="600"/>
                </a:spcAft>
              </a:pPr>
              <a:t>3/4/2025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2F7B23-2252-C6D5-8D8C-AC898AFBF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18A1A2A-F530-4BEE-E573-548579084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24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1F6FB-9209-F2EE-5F25-57272E536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CD213-361E-D8D8-EBD2-A97D1BC8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DRV8871, PWM Motor Controller</a:t>
            </a:r>
            <a:endParaRPr lang="en-US" b="1">
              <a:latin typeface="Times"/>
              <a:cs typeface="Times"/>
            </a:endParaRPr>
          </a:p>
        </p:txBody>
      </p:sp>
      <p:pic>
        <p:nvPicPr>
          <p:cNvPr id="4" name="Content Placeholder 3" descr="A diagram of a motor&#10;&#10;AI-generated content may be incorrect.">
            <a:extLst>
              <a:ext uri="{FF2B5EF4-FFF2-40B4-BE49-F238E27FC236}">
                <a16:creationId xmlns:a16="http://schemas.microsoft.com/office/drawing/2014/main" id="{87FAC202-B4BF-4C3B-9083-94995CAB4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568" y="2673967"/>
            <a:ext cx="10168128" cy="3302290"/>
          </a:xfrm>
        </p:spPr>
      </p:pic>
    </p:spTree>
    <p:extLst>
      <p:ext uri="{BB962C8B-B14F-4D97-AF65-F5344CB8AC3E}">
        <p14:creationId xmlns:p14="http://schemas.microsoft.com/office/powerpoint/2010/main" val="4191887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8ACDA-2A3F-3740-3D83-1247256A9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E5F0-9C01-5289-D481-60E573E1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US" sz="3700" b="1"/>
              <a:t>HM-10 Bluetooth Module</a:t>
            </a:r>
          </a:p>
        </p:txBody>
      </p:sp>
      <p:pic>
        <p:nvPicPr>
          <p:cNvPr id="7" name="Content Placeholder 6" descr="A diagram of a computer&#10;&#10;AI-generated content may be incorrect.">
            <a:extLst>
              <a:ext uri="{FF2B5EF4-FFF2-40B4-BE49-F238E27FC236}">
                <a16:creationId xmlns:a16="http://schemas.microsoft.com/office/drawing/2014/main" id="{8CA94459-FEB7-DE14-8F2F-E7BFD409D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059" y="2478024"/>
            <a:ext cx="8255146" cy="3694176"/>
          </a:xfrm>
          <a:noFill/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3881FE2-2F11-4DD1-EFDE-1B652BB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5377163-E8E9-4C44-8296-A1E49D16334B}" type="datetime1">
              <a:rPr lang="en-US"/>
              <a:pPr>
                <a:spcAft>
                  <a:spcPts val="600"/>
                </a:spcAft>
              </a:pPr>
              <a:t>3/4/2025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CFA8DF2-F4F7-1717-3227-85E3510D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5E9D912-3035-0BA8-E07F-8257F2F5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E0249-83A9-C8CC-D33E-BEB149D59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22" y="1730739"/>
            <a:ext cx="9646229" cy="46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46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FADB6-CBE6-C839-9957-2173D03BD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PCB Layout: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C1CAF2-4F35-C0B5-EBB7-7858132BD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4CF9-ECFD-4F2E-82CD-D8D9947DA2A5}" type="datetime1"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138CC-10FC-D1D0-C457-B3BF0FD0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B95C5-7F2D-6BD9-780E-6D5DAAEF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28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17A4859-B1C9-52CD-0192-553878FAF6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5568" y="2672082"/>
            <a:ext cx="4937760" cy="3306060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AB4FA13-1130-898A-26F5-F7FBF898FA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5936" y="2707888"/>
            <a:ext cx="4937760" cy="3234448"/>
          </a:xfrm>
        </p:spPr>
      </p:pic>
    </p:spTree>
    <p:extLst>
      <p:ext uri="{BB962C8B-B14F-4D97-AF65-F5344CB8AC3E}">
        <p14:creationId xmlns:p14="http://schemas.microsoft.com/office/powerpoint/2010/main" val="2316883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D7EC0-E1F9-26B3-2F20-0BBC9999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PCB Layout: Buck and Motor Controllers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5745F3-6175-D52F-4C67-E5B220A4B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83" y="2123652"/>
            <a:ext cx="6834379" cy="23607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76CE-10CA-CB2F-39C2-B65DFB0BC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6AE-DD7B-4253-9EF3-4419526563F6}" type="datetime1"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ADA56-097E-9563-7E24-C19277CE3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4F7E-4D27-DD3A-9163-29C770FC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6510B-17A3-F062-D6C0-21C5283D3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416" y="2124075"/>
            <a:ext cx="4549486" cy="23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48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D118B-D636-254F-0EC9-F92C7DD9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A0E6-2115-4E32-9900-4F09C97F8672}" type="datetime1">
              <a:t>3/4/2025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BF5B4-A312-EA0E-22F3-3E59E03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18C0E3-9662-AE12-D240-6AE02CDC242D}"/>
              </a:ext>
            </a:extLst>
          </p:cNvPr>
          <p:cNvSpPr txBox="1"/>
          <p:nvPr/>
        </p:nvSpPr>
        <p:spPr>
          <a:xfrm>
            <a:off x="3314700" y="317500"/>
            <a:ext cx="55626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Agenda</a:t>
            </a:r>
            <a:endParaRPr lang="en-US" sz="4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AA37E4-C845-938E-93BD-4ABA5869D054}"/>
              </a:ext>
            </a:extLst>
          </p:cNvPr>
          <p:cNvSpPr/>
          <p:nvPr/>
        </p:nvSpPr>
        <p:spPr>
          <a:xfrm>
            <a:off x="3609556" y="1493089"/>
            <a:ext cx="1752600" cy="1524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</a:rPr>
              <a:t>Major Components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BD1772-901E-4F35-3BF1-DA74D2EE08AE}"/>
              </a:ext>
            </a:extLst>
          </p:cNvPr>
          <p:cNvSpPr/>
          <p:nvPr/>
        </p:nvSpPr>
        <p:spPr>
          <a:xfrm>
            <a:off x="781529" y="1497162"/>
            <a:ext cx="1752600" cy="1524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</a:rPr>
              <a:t>Project Overview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17C15C-5572-30B5-C547-6612539F23A6}"/>
              </a:ext>
            </a:extLst>
          </p:cNvPr>
          <p:cNvSpPr/>
          <p:nvPr/>
        </p:nvSpPr>
        <p:spPr>
          <a:xfrm>
            <a:off x="6619456" y="1493088"/>
            <a:ext cx="1752600" cy="1524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</a:rPr>
              <a:t>Block Diagram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39B224-4BB1-2D98-D786-A66D2A5AFA0D}"/>
              </a:ext>
            </a:extLst>
          </p:cNvPr>
          <p:cNvSpPr/>
          <p:nvPr/>
        </p:nvSpPr>
        <p:spPr>
          <a:xfrm>
            <a:off x="9438856" y="1493088"/>
            <a:ext cx="1752600" cy="1524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</a:rPr>
              <a:t>Packaging Design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E66D82-4281-D922-F7A3-5B277687ED0F}"/>
              </a:ext>
            </a:extLst>
          </p:cNvPr>
          <p:cNvSpPr/>
          <p:nvPr/>
        </p:nvSpPr>
        <p:spPr>
          <a:xfrm>
            <a:off x="777456" y="3715588"/>
            <a:ext cx="1752600" cy="1524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</a:rPr>
              <a:t>Electrical Schematic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96B1D8-A2F8-83E9-F785-2A102478D889}"/>
              </a:ext>
            </a:extLst>
          </p:cNvPr>
          <p:cNvSpPr/>
          <p:nvPr/>
        </p:nvSpPr>
        <p:spPr>
          <a:xfrm>
            <a:off x="3609556" y="3715588"/>
            <a:ext cx="1752600" cy="1524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</a:rPr>
              <a:t>PCB Layout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75D409-9650-E858-5F68-AA007353AC85}"/>
              </a:ext>
            </a:extLst>
          </p:cNvPr>
          <p:cNvSpPr/>
          <p:nvPr/>
        </p:nvSpPr>
        <p:spPr>
          <a:xfrm>
            <a:off x="6619456" y="3715588"/>
            <a:ext cx="1752600" cy="1524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</a:rPr>
              <a:t>Prototyping Progress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3C5361-3564-B093-78C5-180F0C22C979}"/>
              </a:ext>
            </a:extLst>
          </p:cNvPr>
          <p:cNvSpPr/>
          <p:nvPr/>
        </p:nvSpPr>
        <p:spPr>
          <a:xfrm>
            <a:off x="9438856" y="3715588"/>
            <a:ext cx="1752600" cy="1524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</a:rPr>
              <a:t>Project Timeline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9477C4A-F2D9-E728-17AE-51241BC71D3D}"/>
              </a:ext>
            </a:extLst>
          </p:cNvPr>
          <p:cNvSpPr/>
          <p:nvPr/>
        </p:nvSpPr>
        <p:spPr>
          <a:xfrm>
            <a:off x="2730500" y="2070100"/>
            <a:ext cx="622808" cy="383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CDCE2EA-0D08-D162-497D-4B05B221E3C1}"/>
              </a:ext>
            </a:extLst>
          </p:cNvPr>
          <p:cNvSpPr/>
          <p:nvPr/>
        </p:nvSpPr>
        <p:spPr>
          <a:xfrm>
            <a:off x="5651500" y="2070099"/>
            <a:ext cx="622808" cy="383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B368981-2DE1-59CB-C242-B26DB35A9E5C}"/>
              </a:ext>
            </a:extLst>
          </p:cNvPr>
          <p:cNvSpPr/>
          <p:nvPr/>
        </p:nvSpPr>
        <p:spPr>
          <a:xfrm>
            <a:off x="8597900" y="2070099"/>
            <a:ext cx="622808" cy="383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DB554DA-393B-E8B6-F0B9-008F054F593C}"/>
              </a:ext>
            </a:extLst>
          </p:cNvPr>
          <p:cNvSpPr/>
          <p:nvPr/>
        </p:nvSpPr>
        <p:spPr>
          <a:xfrm>
            <a:off x="2730500" y="4292599"/>
            <a:ext cx="622808" cy="383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88145C7-9ECD-5CEA-6CA5-D5E1F5A51FBA}"/>
              </a:ext>
            </a:extLst>
          </p:cNvPr>
          <p:cNvSpPr/>
          <p:nvPr/>
        </p:nvSpPr>
        <p:spPr>
          <a:xfrm>
            <a:off x="5651500" y="4292599"/>
            <a:ext cx="622808" cy="383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0E14249-B582-476E-1BD7-A7BF6EE1661A}"/>
              </a:ext>
            </a:extLst>
          </p:cNvPr>
          <p:cNvSpPr/>
          <p:nvPr/>
        </p:nvSpPr>
        <p:spPr>
          <a:xfrm>
            <a:off x="8597899" y="4292599"/>
            <a:ext cx="622808" cy="383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DE8B80D-660E-72FE-85FD-E269E416033B}"/>
              </a:ext>
            </a:extLst>
          </p:cNvPr>
          <p:cNvSpPr/>
          <p:nvPr/>
        </p:nvSpPr>
        <p:spPr>
          <a:xfrm>
            <a:off x="11354270" y="2060691"/>
            <a:ext cx="622808" cy="383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7E3E782-7190-BCA9-D7FC-5D6915C0089F}"/>
              </a:ext>
            </a:extLst>
          </p:cNvPr>
          <p:cNvSpPr/>
          <p:nvPr/>
        </p:nvSpPr>
        <p:spPr>
          <a:xfrm>
            <a:off x="-471" y="4290247"/>
            <a:ext cx="622808" cy="383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566865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11A54-4EEF-ADF0-8C24-3154A57B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12V Bus Component Operating Temperatures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EBC711-E489-B528-6B7E-D28D1409D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761" y="3866447"/>
            <a:ext cx="6562725" cy="17145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7E9EB-3516-3E06-FEC9-2B468D579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DCB8-2B77-4F75-AD69-66838399CC8C}" type="datetime1"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25216-FD0D-62FD-391B-F3779AD4A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EE977-27D9-7775-0574-07720CF7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921D8-5276-92CB-BCCF-494A327A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1891812"/>
            <a:ext cx="102298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81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43462-1F4E-94D0-BA9D-1850B1EAB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F53E-ECAB-9195-A33F-74C37105D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Trace Width Calculations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CA9B01-E9DB-9899-700B-6ABCBA0CE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597" y="1603456"/>
            <a:ext cx="6832025" cy="5252812"/>
          </a:xfrm>
        </p:spPr>
      </p:pic>
    </p:spTree>
    <p:extLst>
      <p:ext uri="{BB962C8B-B14F-4D97-AF65-F5344CB8AC3E}">
        <p14:creationId xmlns:p14="http://schemas.microsoft.com/office/powerpoint/2010/main" val="3838161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01C9-2AEA-51CE-A8E5-11E21B897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PCB Layout: LDO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EC23A-2AE1-93ED-0167-9B5DC8C60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5V TO 3.3V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91C6C4C-653C-52A1-4191-DF32487E2A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4558" y="3195029"/>
            <a:ext cx="2736597" cy="296851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0F88F-2CE1-AA30-05E3-210A8ED51B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3.3V TO 1.8V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ED68EC1-3B07-E45C-8EFE-4A9CB6C32F1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65418" y="3195028"/>
            <a:ext cx="3630115" cy="2968511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3F32A3-5A40-C336-BA9A-34B9C8A7A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D2B7-CA5A-42C2-9417-7CFBB4B8C47F}" type="datetime1"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124D3-ABE2-F4AD-45D3-B616C3B5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FA09FF-922C-C02D-5391-3A85A32FD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2AAF40-56D4-EFD4-EA5D-BCC11E2A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526" y="3922136"/>
            <a:ext cx="1851315" cy="1308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3761CB-77D9-647E-2B3E-D4871A490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164" y="3587461"/>
            <a:ext cx="1937038" cy="196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79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7CCD9-2F12-E55D-22AD-92A057C4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PCB Layout: Microcontroller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BD212D-3ED3-A2B5-4D0D-22978619C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996" y="2140319"/>
            <a:ext cx="3939772" cy="369417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91B3D-0A2F-88C6-27DA-A7FE6971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B228-16FF-4C82-80E1-D1183FF6BC41}" type="datetime1"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67C51-6042-A0EE-0C68-38A45CA98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7B0A3-DC92-F7D8-EAA6-95E5B526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CFB64B-356E-D1C6-A95D-A13658D4B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144424"/>
            <a:ext cx="5299364" cy="37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57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DD6ED-93EE-7D7B-6F87-EBBC3B8F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PCB Layout: </a:t>
            </a:r>
            <a:r>
              <a:rPr lang="en-US" b="1">
                <a:ea typeface="+mj-lt"/>
                <a:cs typeface="+mj-lt"/>
              </a:rPr>
              <a:t>ICM-20948</a:t>
            </a:r>
            <a:endParaRPr lang="en-US" b="1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DE808B-5C38-097F-5343-712F27E91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0626" t="1310" r="112" b="61274"/>
          <a:stretch/>
        </p:blipFill>
        <p:spPr>
          <a:xfrm rot="5400000">
            <a:off x="677729" y="2751703"/>
            <a:ext cx="4732635" cy="206685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76F09-53C6-3B06-D71A-86EAF20B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7545-F053-4C97-B5B1-84BE6192273D}" type="datetime1"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E8BC8-04DE-61C2-2D6A-73FC5EC7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F6223-6086-ABE6-77A2-2B60B5E4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2D1961-9E3F-E58C-F41A-49C96E6AF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52679" y="2536248"/>
            <a:ext cx="5907232" cy="265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94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C9201-5E0E-65A8-427F-361C04DDA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PCB Layout: GNSS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4A76A-C64D-7835-5F2B-237358E32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5A98-38E1-45E2-94FC-D1C9545C6182}" type="datetime1"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7AC42-FECB-7657-BDCE-DF348F8E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7B62C-6537-5E8A-A58E-6E19F2DC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D9A0C5-973C-3345-9F85-95454F10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76" y="2253906"/>
            <a:ext cx="4630607" cy="3694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2D8C87-7507-D69A-FE8B-4C17549FF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873" y="2256304"/>
            <a:ext cx="4820771" cy="369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7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5B8A-3B13-EB6F-DDD2-688E3353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PCB Layout: HM-10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144F5-484E-C1EA-8A9F-8DF99E9C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179E-7FBB-4308-B65C-2963B0251D81}" type="datetime1"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E7CC-6874-CCFA-A530-B72C9660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D1253-AA60-D1AD-337C-FDA0F2143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36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7FED0F5-C491-AF60-CF60-825D8F223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718" y="2097024"/>
            <a:ext cx="3952849" cy="404053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C35EED-57F4-8CE6-7E7D-C663DD676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724" y="2095932"/>
            <a:ext cx="412519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4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D56F-17B8-D63D-600E-94DF79DB7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PCB Layout: Programming Header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DF4010-C1A1-00F8-43A9-71436D6EAC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0203" y="2478024"/>
            <a:ext cx="4028491" cy="369417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C4CAA8-77E3-B13F-3B27-F3020B1E1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86425" y="2475531"/>
            <a:ext cx="4247283" cy="3699162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3A050-A1F2-97F4-8A53-0B5FEB805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F734-3329-4640-AC8D-C53E459C48E9}" type="datetime1"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F8C5E-C0A9-BC09-D95B-58B875E76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55BEC-5DCD-96BC-A326-5F0BFDEA1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20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99F37-C696-B21F-AB54-312720F7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25AC-2F9C-1880-CC33-3CBB4BEF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5466732" cy="1165199"/>
          </a:xfrm>
        </p:spPr>
        <p:txBody>
          <a:bodyPr/>
          <a:lstStyle/>
          <a:p>
            <a:r>
              <a:rPr lang="en-US" b="1"/>
              <a:t>Prototyping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E8734-73AD-61A8-3981-B1D10E7C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3324506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en-US" b="1"/>
              <a:t>BLE</a:t>
            </a:r>
          </a:p>
          <a:p>
            <a:pPr>
              <a:buAutoNum type="arabicParenR"/>
            </a:pPr>
            <a:r>
              <a:rPr lang="en-US" b="1"/>
              <a:t>  GNSS</a:t>
            </a:r>
          </a:p>
          <a:p>
            <a:pPr>
              <a:buAutoNum type="arabicParenR"/>
            </a:pPr>
            <a:r>
              <a:rPr lang="en-US" b="1"/>
              <a:t>  IMU</a:t>
            </a:r>
          </a:p>
          <a:p>
            <a:pPr>
              <a:buAutoNum type="arabicParenR"/>
            </a:pPr>
            <a:r>
              <a:rPr lang="en-US" b="1"/>
              <a:t>  Motor Driver </a:t>
            </a:r>
          </a:p>
          <a:p>
            <a:pPr>
              <a:buAutoNum type="arabicParenR"/>
            </a:pPr>
            <a:r>
              <a:rPr lang="en-US" b="1"/>
              <a:t>  Drivetrain</a:t>
            </a:r>
          </a:p>
          <a:p>
            <a:pPr>
              <a:buAutoNum type="arabicParenR"/>
            </a:pPr>
            <a:endParaRPr lang="en-US"/>
          </a:p>
          <a:p>
            <a:pPr>
              <a:buAutoNum type="arabicParenR"/>
            </a:pPr>
            <a:endParaRPr lang="en-US"/>
          </a:p>
        </p:txBody>
      </p:sp>
      <p:pic>
        <p:nvPicPr>
          <p:cNvPr id="7" name="Picture 6" descr="A machine with wires connected to it&#10;&#10;AI-generated content may be incorrect.">
            <a:extLst>
              <a:ext uri="{FF2B5EF4-FFF2-40B4-BE49-F238E27FC236}">
                <a16:creationId xmlns:a16="http://schemas.microsoft.com/office/drawing/2014/main" id="{75A874DF-ADD2-0AEF-3EF9-F00205979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043052" y="2460325"/>
            <a:ext cx="2173139" cy="1922974"/>
          </a:xfrm>
          <a:prstGeom prst="rect">
            <a:avLst/>
          </a:prstGeom>
        </p:spPr>
      </p:pic>
      <p:pic>
        <p:nvPicPr>
          <p:cNvPr id="9" name="Content Placeholder 6" descr="A circuit board with wires connected to it&#10;&#10;AI-generated content may be incorrect.">
            <a:extLst>
              <a:ext uri="{FF2B5EF4-FFF2-40B4-BE49-F238E27FC236}">
                <a16:creationId xmlns:a16="http://schemas.microsoft.com/office/drawing/2014/main" id="{E3906001-76F3-FA0F-3360-1F621CAA5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000" y="4326549"/>
            <a:ext cx="2651186" cy="2096220"/>
          </a:xfrm>
          <a:prstGeom prst="rect">
            <a:avLst/>
          </a:prstGeom>
        </p:spPr>
      </p:pic>
      <p:pic>
        <p:nvPicPr>
          <p:cNvPr id="13" name="Picture 12" descr="A red circuit board with wires&#10;&#10;AI-generated content may be incorrect.">
            <a:extLst>
              <a:ext uri="{FF2B5EF4-FFF2-40B4-BE49-F238E27FC236}">
                <a16:creationId xmlns:a16="http://schemas.microsoft.com/office/drawing/2014/main" id="{1E0C1EBA-0A0A-57D8-7FB1-7F00E75E4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838" y="4331178"/>
            <a:ext cx="1823841" cy="1583427"/>
          </a:xfrm>
          <a:prstGeom prst="rect">
            <a:avLst/>
          </a:prstGeom>
        </p:spPr>
      </p:pic>
      <p:pic>
        <p:nvPicPr>
          <p:cNvPr id="15" name="Picture 14" descr="A circuit board with wires&#10;&#10;AI-generated content may be incorrect.">
            <a:extLst>
              <a:ext uri="{FF2B5EF4-FFF2-40B4-BE49-F238E27FC236}">
                <a16:creationId xmlns:a16="http://schemas.microsoft.com/office/drawing/2014/main" id="{C7C99A7A-B9D8-011D-825B-E7DCB16FE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849" y="1776462"/>
            <a:ext cx="2505075" cy="256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0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11955-5EF3-0DF6-7BBE-86B4E2F37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1F433-F26D-23F7-D89A-CC7CCD40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Motor Driver Module Integration</a:t>
            </a:r>
          </a:p>
        </p:txBody>
      </p:sp>
      <p:pic>
        <p:nvPicPr>
          <p:cNvPr id="4" name="Picture 3" descr="A machine with wires connected to it&#10;&#10;AI-generated content may be incorrect.">
            <a:extLst>
              <a:ext uri="{FF2B5EF4-FFF2-40B4-BE49-F238E27FC236}">
                <a16:creationId xmlns:a16="http://schemas.microsoft.com/office/drawing/2014/main" id="{F997B6ED-E646-19CC-E80D-0C948A3A9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252298" y="2302175"/>
            <a:ext cx="3826534" cy="3432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06A588-83FC-B392-08F9-5068ACB087BB}"/>
              </a:ext>
            </a:extLst>
          </p:cNvPr>
          <p:cNvSpPr txBox="1"/>
          <p:nvPr/>
        </p:nvSpPr>
        <p:spPr>
          <a:xfrm>
            <a:off x="838200" y="2501900"/>
            <a:ext cx="57277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/>
              <a:t>Successfully designed and tested the motor mount and axle for the robot chassis</a:t>
            </a:r>
          </a:p>
          <a:p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/>
              <a:t>Integrated motor controller with STM32</a:t>
            </a:r>
          </a:p>
        </p:txBody>
      </p:sp>
    </p:spTree>
    <p:extLst>
      <p:ext uri="{BB962C8B-B14F-4D97-AF65-F5344CB8AC3E}">
        <p14:creationId xmlns:p14="http://schemas.microsoft.com/office/powerpoint/2010/main" val="164452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EF6A9-DFD6-70AE-B1C7-825FF4B0E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8DCC9-51B4-57EE-031E-7608F640F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36724"/>
            <a:ext cx="6307328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Autonomous, user tracking, golf pushcart</a:t>
            </a:r>
          </a:p>
          <a:p>
            <a:r>
              <a:rPr lang="en-US"/>
              <a:t>Automatically follows a user around the golf course</a:t>
            </a:r>
          </a:p>
          <a:p>
            <a:r>
              <a:rPr lang="en-US"/>
              <a:t>User can switch to manual mode and control the caddy via an app</a:t>
            </a:r>
          </a:p>
          <a:p>
            <a:endParaRPr lang="en-US"/>
          </a:p>
        </p:txBody>
      </p:sp>
      <p:pic>
        <p:nvPicPr>
          <p:cNvPr id="4" name="Picture 3" descr="EZ-FOLD 360 Golf Cart – Golf Gifts &amp; Gallery Inc.">
            <a:extLst>
              <a:ext uri="{FF2B5EF4-FFF2-40B4-BE49-F238E27FC236}">
                <a16:creationId xmlns:a16="http://schemas.microsoft.com/office/drawing/2014/main" id="{585FEC0E-4EE1-E2C6-5720-CE1701A7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089" y="545707"/>
            <a:ext cx="3303859" cy="483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33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74ED3-54C6-C94F-4140-3F1DEC584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B71DF-6C77-7424-FD42-C8ABAA87A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Bluetooth (BLE) Module Integration</a:t>
            </a:r>
            <a:endParaRPr lang="en-US"/>
          </a:p>
        </p:txBody>
      </p:sp>
      <p:pic>
        <p:nvPicPr>
          <p:cNvPr id="7" name="Content Placeholder 6" descr="A circuit board with wires connected to it&#10;&#10;AI-generated content may be incorrect.">
            <a:extLst>
              <a:ext uri="{FF2B5EF4-FFF2-40B4-BE49-F238E27FC236}">
                <a16:creationId xmlns:a16="http://schemas.microsoft.com/office/drawing/2014/main" id="{BED16CFA-AF63-9056-7416-1A177F61D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2285" y="2385606"/>
            <a:ext cx="4002656" cy="3174521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5DEF811-36D3-DDC8-4F9A-14C8B5850696}"/>
              </a:ext>
            </a:extLst>
          </p:cNvPr>
          <p:cNvSpPr txBox="1"/>
          <p:nvPr/>
        </p:nvSpPr>
        <p:spPr>
          <a:xfrm>
            <a:off x="838200" y="2501900"/>
            <a:ext cx="57277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/>
              <a:t>Established basic communication between </a:t>
            </a:r>
            <a:r>
              <a:rPr lang="en-US" sz="2800" err="1"/>
              <a:t>bluetooth</a:t>
            </a:r>
            <a:r>
              <a:rPr lang="en-US" sz="2800"/>
              <a:t> module and </a:t>
            </a:r>
            <a:r>
              <a:rPr lang="en-US" sz="2800" err="1"/>
              <a:t>stm</a:t>
            </a:r>
            <a:endParaRPr lang="en-US"/>
          </a:p>
          <a:p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/>
              <a:t>Working to integrate the mobile app with the </a:t>
            </a:r>
            <a:r>
              <a:rPr lang="en-US" sz="2800" err="1"/>
              <a:t>bluetooth</a:t>
            </a:r>
            <a:r>
              <a:rPr lang="en-US" sz="2800"/>
              <a:t> module</a:t>
            </a:r>
          </a:p>
        </p:txBody>
      </p:sp>
    </p:spTree>
    <p:extLst>
      <p:ext uri="{BB962C8B-B14F-4D97-AF65-F5344CB8AC3E}">
        <p14:creationId xmlns:p14="http://schemas.microsoft.com/office/powerpoint/2010/main" val="2399215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D1A7D-6B9F-AB8C-6702-B02655E79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70EC-5FA1-BAF5-3866-777A88B94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IMU Module Integration</a:t>
            </a:r>
          </a:p>
        </p:txBody>
      </p:sp>
      <p:pic>
        <p:nvPicPr>
          <p:cNvPr id="5" name="Picture 4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E0F58BE7-4C40-1A88-8995-200214781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207" y="2658740"/>
            <a:ext cx="5807016" cy="1729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FF3D0-12B3-7B02-93AB-466BA18DF790}"/>
              </a:ext>
            </a:extLst>
          </p:cNvPr>
          <p:cNvSpPr txBox="1"/>
          <p:nvPr/>
        </p:nvSpPr>
        <p:spPr>
          <a:xfrm>
            <a:off x="901700" y="2273300"/>
            <a:ext cx="4495800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/>
              <a:t>Connected IMU with the </a:t>
            </a:r>
            <a:r>
              <a:rPr lang="en-US" sz="2800" err="1"/>
              <a:t>stm</a:t>
            </a:r>
            <a:r>
              <a:rPr lang="en-US" sz="2800"/>
              <a:t> to send coordinates</a:t>
            </a:r>
          </a:p>
          <a:p>
            <a:pPr marL="285750" indent="-285750">
              <a:buFont typeface="Arial"/>
              <a:buChar char="•"/>
            </a:pPr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/>
              <a:t>Working on translating the directional signals to proper movements of the robot</a:t>
            </a:r>
          </a:p>
        </p:txBody>
      </p:sp>
    </p:spTree>
    <p:extLst>
      <p:ext uri="{BB962C8B-B14F-4D97-AF65-F5344CB8AC3E}">
        <p14:creationId xmlns:p14="http://schemas.microsoft.com/office/powerpoint/2010/main" val="18099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04F2-5C05-A197-9B4C-2CEB7FDE3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02566-D854-AA7C-1800-8CFDEAE5D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530" y="534263"/>
            <a:ext cx="10168128" cy="1179576"/>
          </a:xfrm>
        </p:spPr>
        <p:txBody>
          <a:bodyPr/>
          <a:lstStyle/>
          <a:p>
            <a:r>
              <a:rPr lang="en-US" b="1"/>
              <a:t>GNSS Module Integration</a:t>
            </a:r>
            <a:endParaRPr lang="en-US"/>
          </a:p>
        </p:txBody>
      </p:sp>
      <p:pic>
        <p:nvPicPr>
          <p:cNvPr id="3" name="Content Placeholder 2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225D6B91-096D-BAFE-8048-ECB81A0D5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0633" y="1356590"/>
            <a:ext cx="4172297" cy="2069535"/>
          </a:xfrm>
        </p:spPr>
      </p:pic>
      <p:pic>
        <p:nvPicPr>
          <p:cNvPr id="4" name="Picture 3" descr="A screenshot of a map&#10;&#10;AI-generated content may be incorrect.">
            <a:extLst>
              <a:ext uri="{FF2B5EF4-FFF2-40B4-BE49-F238E27FC236}">
                <a16:creationId xmlns:a16="http://schemas.microsoft.com/office/drawing/2014/main" id="{46CAA987-B38A-D38B-4AD1-B77B677EF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188" y="3580860"/>
            <a:ext cx="4652874" cy="2933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9AFEC3-3B49-B35A-9593-A8970B8C7662}"/>
              </a:ext>
            </a:extLst>
          </p:cNvPr>
          <p:cNvSpPr txBox="1"/>
          <p:nvPr/>
        </p:nvSpPr>
        <p:spPr>
          <a:xfrm>
            <a:off x="190500" y="2120900"/>
            <a:ext cx="6883400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/>
              <a:t>Integrated SAM-M8Q GNSS module, successfully retrieving NMEA sentences</a:t>
            </a:r>
            <a:endParaRPr lang="en-US"/>
          </a:p>
          <a:p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/>
              <a:t>Implemented a parse for NMEA codes to extract latitude and longitude data </a:t>
            </a:r>
          </a:p>
          <a:p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/>
              <a:t>Refining buffer management to handle incoming data without overflow</a:t>
            </a:r>
          </a:p>
        </p:txBody>
      </p:sp>
    </p:spTree>
    <p:extLst>
      <p:ext uri="{BB962C8B-B14F-4D97-AF65-F5344CB8AC3E}">
        <p14:creationId xmlns:p14="http://schemas.microsoft.com/office/powerpoint/2010/main" val="2687022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2D8C1-C737-1CAB-F953-5BCC7F484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393F0-D860-0ADD-8D5F-640D4874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Centralized On One Board</a:t>
            </a:r>
            <a:endParaRPr lang="en-US"/>
          </a:p>
        </p:txBody>
      </p:sp>
      <p:pic>
        <p:nvPicPr>
          <p:cNvPr id="4" name="Picture 3" descr="A circuit board with wires&#10;&#10;AI-generated content may be incorrect.">
            <a:extLst>
              <a:ext uri="{FF2B5EF4-FFF2-40B4-BE49-F238E27FC236}">
                <a16:creationId xmlns:a16="http://schemas.microsoft.com/office/drawing/2014/main" id="{A587C4B8-2A57-D07F-E77C-BB616880F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270" y="1733331"/>
            <a:ext cx="4618546" cy="4737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8BCDCD-36EC-D129-D5C5-BFD5FA1F26D5}"/>
              </a:ext>
            </a:extLst>
          </p:cNvPr>
          <p:cNvSpPr txBox="1"/>
          <p:nvPr/>
        </p:nvSpPr>
        <p:spPr>
          <a:xfrm>
            <a:off x="685800" y="2451100"/>
            <a:ext cx="59944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/>
              <a:t>Merged individual modules all to same </a:t>
            </a:r>
            <a:r>
              <a:rPr lang="en-US" sz="2800" err="1"/>
              <a:t>stm</a:t>
            </a:r>
            <a:r>
              <a:rPr lang="en-US" sz="2800"/>
              <a:t> board</a:t>
            </a:r>
          </a:p>
          <a:p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/>
              <a:t>Finalizing code to properly handle all the modules integrated together</a:t>
            </a:r>
          </a:p>
        </p:txBody>
      </p:sp>
    </p:spTree>
    <p:extLst>
      <p:ext uri="{BB962C8B-B14F-4D97-AF65-F5344CB8AC3E}">
        <p14:creationId xmlns:p14="http://schemas.microsoft.com/office/powerpoint/2010/main" val="21333329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4DDA7-EFD7-AEBE-4EA1-4240C6D4E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diagram of a software process&#10;&#10;AI-generated content may be incorrect.">
            <a:extLst>
              <a:ext uri="{FF2B5EF4-FFF2-40B4-BE49-F238E27FC236}">
                <a16:creationId xmlns:a16="http://schemas.microsoft.com/office/drawing/2014/main" id="{199EB3AC-FA17-CEC4-BFDE-88A3BD1A8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8998" y="700026"/>
            <a:ext cx="6172112" cy="6002752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EB13DAF-23FC-5EAC-2157-F8E40A4FAFCE}"/>
              </a:ext>
            </a:extLst>
          </p:cNvPr>
          <p:cNvSpPr txBox="1">
            <a:spLocks/>
          </p:cNvSpPr>
          <p:nvPr/>
        </p:nvSpPr>
        <p:spPr>
          <a:xfrm>
            <a:off x="1267968" y="701040"/>
            <a:ext cx="2999686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Software </a:t>
            </a:r>
            <a:endParaRPr lang="en-US"/>
          </a:p>
          <a:p>
            <a:r>
              <a:rPr lang="en-US" b="1"/>
              <a:t>Development</a:t>
            </a:r>
            <a:endParaRPr lang="en-US"/>
          </a:p>
          <a:p>
            <a:r>
              <a:rPr lang="en-US" b="1"/>
              <a:t>Status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D418A-2F2E-5EAC-141D-8709D4920960}"/>
              </a:ext>
            </a:extLst>
          </p:cNvPr>
          <p:cNvSpPr txBox="1"/>
          <p:nvPr/>
        </p:nvSpPr>
        <p:spPr>
          <a:xfrm>
            <a:off x="307730" y="2447191"/>
            <a:ext cx="19196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Legend: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A225B3-7675-AE11-E809-D8A81338EB7F}"/>
              </a:ext>
            </a:extLst>
          </p:cNvPr>
          <p:cNvSpPr/>
          <p:nvPr/>
        </p:nvSpPr>
        <p:spPr>
          <a:xfrm>
            <a:off x="600807" y="2989385"/>
            <a:ext cx="1172307" cy="4835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Yet to Start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A49B78-2414-A76F-D71C-2179979E5189}"/>
              </a:ext>
            </a:extLst>
          </p:cNvPr>
          <p:cNvSpPr/>
          <p:nvPr/>
        </p:nvSpPr>
        <p:spPr>
          <a:xfrm>
            <a:off x="600807" y="3700585"/>
            <a:ext cx="1172307" cy="4835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In progress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E546D9-C96A-5454-D15A-391A5BC2AD95}"/>
              </a:ext>
            </a:extLst>
          </p:cNvPr>
          <p:cNvSpPr/>
          <p:nvPr/>
        </p:nvSpPr>
        <p:spPr>
          <a:xfrm>
            <a:off x="600807" y="4502096"/>
            <a:ext cx="1172307" cy="48357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621663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198F0-4463-B3F2-D8B3-C6A043381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B034-54A5-F6D3-930B-435F33A5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Software Development Status </a:t>
            </a:r>
          </a:p>
        </p:txBody>
      </p:sp>
      <p:pic>
        <p:nvPicPr>
          <p:cNvPr id="10" name="Content Placeholder 9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71CCA722-16C0-DF87-2767-2F1A4E02A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620" y="1730402"/>
            <a:ext cx="8689508" cy="4618159"/>
          </a:xfrm>
        </p:spPr>
      </p:pic>
    </p:spTree>
    <p:extLst>
      <p:ext uri="{BB962C8B-B14F-4D97-AF65-F5344CB8AC3E}">
        <p14:creationId xmlns:p14="http://schemas.microsoft.com/office/powerpoint/2010/main" val="3303378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1BB6E-E55C-2400-1E89-593A1D1B8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06D86E8-70F9-7FAA-ABFE-5C85221087B0}"/>
              </a:ext>
            </a:extLst>
          </p:cNvPr>
          <p:cNvSpPr txBox="1">
            <a:spLocks/>
          </p:cNvSpPr>
          <p:nvPr/>
        </p:nvSpPr>
        <p:spPr>
          <a:xfrm>
            <a:off x="1267968" y="701040"/>
            <a:ext cx="2999686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Software </a:t>
            </a:r>
            <a:endParaRPr lang="en-US"/>
          </a:p>
          <a:p>
            <a:r>
              <a:rPr lang="en-US" b="1"/>
              <a:t>Development</a:t>
            </a:r>
            <a:endParaRPr lang="en-US"/>
          </a:p>
          <a:p>
            <a:r>
              <a:rPr lang="en-US" b="1"/>
              <a:t>Status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7842F-7744-983A-E27D-B762BDC22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7588617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Created React Native App</a:t>
            </a:r>
          </a:p>
          <a:p>
            <a:r>
              <a:rPr lang="en-US"/>
              <a:t>Basic Right, Left, Straight, Backward Command UI </a:t>
            </a:r>
          </a:p>
          <a:p>
            <a:r>
              <a:rPr lang="en-US"/>
              <a:t>Basic signals UI and functionality </a:t>
            </a:r>
          </a:p>
          <a:p>
            <a:r>
              <a:rPr lang="en-US"/>
              <a:t>Next steps: connect with HM10, transmit GPS coordinates, UX/UI Improvements</a:t>
            </a:r>
          </a:p>
          <a:p>
            <a:endParaRPr lang="en-US"/>
          </a:p>
        </p:txBody>
      </p:sp>
      <p:pic>
        <p:nvPicPr>
          <p:cNvPr id="6" name="Picture 5" descr="A blue and white symbol&#10;&#10;AI-generated content may be incorrect.">
            <a:extLst>
              <a:ext uri="{FF2B5EF4-FFF2-40B4-BE49-F238E27FC236}">
                <a16:creationId xmlns:a16="http://schemas.microsoft.com/office/drawing/2014/main" id="{6305CF50-CA2C-3F3A-614F-04EF6746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707" y="704534"/>
            <a:ext cx="2543527" cy="2267655"/>
          </a:xfrm>
          <a:prstGeom prst="rect">
            <a:avLst/>
          </a:prstGeom>
        </p:spPr>
      </p:pic>
      <p:pic>
        <p:nvPicPr>
          <p:cNvPr id="2" name="Picture 1" descr="Disabled Manual Driving">
            <a:extLst>
              <a:ext uri="{FF2B5EF4-FFF2-40B4-BE49-F238E27FC236}">
                <a16:creationId xmlns:a16="http://schemas.microsoft.com/office/drawing/2014/main" id="{B0AFAD13-8523-D040-BD39-77AA2E732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408" y="2273739"/>
            <a:ext cx="2043321" cy="41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76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A9363-B949-217B-2F75-67D285B29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CD493-40B4-3F1C-4BB5-5235C6E4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US" b="1"/>
              <a:t>Project Timeline</a:t>
            </a:r>
          </a:p>
        </p:txBody>
      </p:sp>
      <p:pic>
        <p:nvPicPr>
          <p:cNvPr id="4" name="Content Placeholder 3" descr="A graph of progress bar&#10;&#10;AI-generated content may be incorrect.">
            <a:extLst>
              <a:ext uri="{FF2B5EF4-FFF2-40B4-BE49-F238E27FC236}">
                <a16:creationId xmlns:a16="http://schemas.microsoft.com/office/drawing/2014/main" id="{D4E34396-3520-A756-59E0-69B5555BF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828" t="6527" r="512"/>
          <a:stretch/>
        </p:blipFill>
        <p:spPr>
          <a:xfrm>
            <a:off x="1116344" y="1726313"/>
            <a:ext cx="9026874" cy="4320501"/>
          </a:xfrm>
          <a:noFill/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685795B-F7EB-59F1-9F5F-F835E7D9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FB94181-B4CF-4B30-8ECD-CC751D753018}" type="datetime1">
              <a:rPr lang="en-US"/>
              <a:pPr>
                <a:spcAft>
                  <a:spcPts val="600"/>
                </a:spcAft>
              </a:pPr>
              <a:t>3/4/2025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08164D3-8A5C-9960-068C-CAAFDE1D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68F61A8-2051-BECD-54D6-885B9F6B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92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5F5C-3CFF-239C-5507-1964B6273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/>
          <a:p>
            <a:r>
              <a:rPr lang="en-US" b="1"/>
              <a:t>Questions?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84C55-22DD-FAE5-E155-32B94949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8C4A07-F696-43C9-A537-0A457A8766A0}" type="datetime1">
              <a:rPr lang="en-US"/>
              <a:pPr>
                <a:spcAft>
                  <a:spcPts val="600"/>
                </a:spcAft>
              </a:pPr>
              <a:t>3/4/2025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95C8E-FAD1-FEE3-FE19-47490FBA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07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17EC5-D628-1721-9263-D4C02878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Rubric links for </a:t>
            </a:r>
            <a:r>
              <a:rPr lang="en-US" err="1"/>
              <a:t>pres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5E1E3-9D20-E871-5BC5-35241FDB9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we will be reviewed by students: </a:t>
            </a:r>
            <a:r>
              <a:rPr lang="en-US">
                <a:hlinkClick r:id="rId2"/>
              </a:rPr>
              <a:t>https://purdue.brightspace.com/d2l/le/dropbox/1216648/1195571/DownloadAttachment?fid=44274002</a:t>
            </a:r>
            <a:endParaRPr lang="en-US"/>
          </a:p>
          <a:p>
            <a:r>
              <a:rPr lang="en-US"/>
              <a:t>Actual survey: https://</a:t>
            </a:r>
            <a:r>
              <a:rPr lang="en-US" err="1"/>
              <a:t>purdue.brightspace.com</a:t>
            </a:r>
            <a:r>
              <a:rPr lang="en-US"/>
              <a:t>/d2l/le/</a:t>
            </a:r>
            <a:r>
              <a:rPr lang="en-US" err="1"/>
              <a:t>dropbox</a:t>
            </a:r>
            <a:r>
              <a:rPr lang="en-US"/>
              <a:t>/1216648/1195571/</a:t>
            </a:r>
            <a:r>
              <a:rPr lang="en-US" err="1"/>
              <a:t>DownloadAttachment?fid</a:t>
            </a:r>
            <a:r>
              <a:rPr lang="en-US"/>
              <a:t>=44274004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905A-B21E-929F-1479-DF732DEC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39DBB-E63F-1E4F-96CD-677DE42CC939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E690D-7431-5444-03D3-39224D66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D22B7-A47E-C330-7EC5-4E4218E3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05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DA7C3-0BE9-414A-42F3-0435A1F6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err="1"/>
              <a:t>FairwayFinder</a:t>
            </a:r>
            <a:r>
              <a:rPr lang="en-US" b="1"/>
              <a:t> Vs. </a:t>
            </a:r>
            <a:r>
              <a:rPr lang="en-US" b="1">
                <a:ea typeface="+mj-lt"/>
                <a:cs typeface="+mj-lt"/>
              </a:rPr>
              <a:t>Tempo Walk Autonomous Caddie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C0450-DD58-80E8-4DD0-A3D239DE7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08" y="2102104"/>
            <a:ext cx="3887071" cy="23022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Similarities: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Autonomous Golf Caddie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Signal Processing and Tracking</a:t>
            </a:r>
          </a:p>
          <a:p>
            <a:pPr marL="457200" lvl="1" indent="0">
              <a:buNone/>
            </a:pP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8ABC3-D8E0-90C4-E41B-055F3C9C3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BFF45-EA24-48CB-BF70-FC918579E8E2}" type="datetime1"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E6579-3081-3680-0937-E06BB49C2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9DD2B-EC88-5313-EAAA-21E8811B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5</a:t>
            </a:fld>
            <a:endParaRPr lang="en-US"/>
          </a:p>
        </p:txBody>
      </p:sp>
      <p:pic>
        <p:nvPicPr>
          <p:cNvPr id="8" name="Picture 7" descr="EZ-FOLD 360 Golf Cart – Golf Gifts &amp; Gallery Inc.">
            <a:extLst>
              <a:ext uri="{FF2B5EF4-FFF2-40B4-BE49-F238E27FC236}">
                <a16:creationId xmlns:a16="http://schemas.microsoft.com/office/drawing/2014/main" id="{01D86C6F-01FF-8958-578E-23CB45F2E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919" y="2102363"/>
            <a:ext cx="2398086" cy="3595605"/>
          </a:xfrm>
          <a:prstGeom prst="rect">
            <a:avLst/>
          </a:prstGeom>
        </p:spPr>
      </p:pic>
      <p:pic>
        <p:nvPicPr>
          <p:cNvPr id="9" name="Picture 8" descr="A golf cart with a golf club in it&#10;&#10;AI-generated content may be incorrect.">
            <a:extLst>
              <a:ext uri="{FF2B5EF4-FFF2-40B4-BE49-F238E27FC236}">
                <a16:creationId xmlns:a16="http://schemas.microsoft.com/office/drawing/2014/main" id="{AC9CF143-85BD-DE07-472F-1EBA88F63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526" y="2637051"/>
            <a:ext cx="4106174" cy="291647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8588A7-6C4A-8D35-4C16-ECF3877051A1}"/>
              </a:ext>
            </a:extLst>
          </p:cNvPr>
          <p:cNvSpPr txBox="1">
            <a:spLocks/>
          </p:cNvSpPr>
          <p:nvPr/>
        </p:nvSpPr>
        <p:spPr>
          <a:xfrm>
            <a:off x="597408" y="4235704"/>
            <a:ext cx="3887071" cy="23022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Differences: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Size/packaging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Phone App Integration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91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1B00-D724-245E-95D3-BA6C5B20A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41C4-1ECB-4559-9D8B-8FBC97FD804B}" type="datetime1"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208CD-0AC5-D60B-12B8-4AC335282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4DACF-29E2-9535-C325-49A7E908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DA9F0-D31F-9385-F1FA-27CD3DC7C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912" y="2935"/>
            <a:ext cx="10167937" cy="1179513"/>
          </a:xfrm>
        </p:spPr>
        <p:txBody>
          <a:bodyPr/>
          <a:lstStyle/>
          <a:p>
            <a:r>
              <a:rPr lang="en-US" b="1"/>
              <a:t>PSDRs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028A9-F6E8-A70C-040E-46A8D16381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03842" y="1184126"/>
            <a:ext cx="9494837" cy="337661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PSDR #1 (</a:t>
            </a:r>
            <a:r>
              <a:rPr lang="en-US" b="1">
                <a:ea typeface="+mn-lt"/>
                <a:cs typeface="+mn-lt"/>
              </a:rPr>
              <a:t>Hardware</a:t>
            </a:r>
            <a:r>
              <a:rPr lang="en-US">
                <a:ea typeface="+mn-lt"/>
                <a:cs typeface="+mn-lt"/>
              </a:rPr>
              <a:t>): An ability to accept 12VDC from a battery and create voltage at 5VDC using a buck converting circuit(s). 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PSDR #2 (</a:t>
            </a:r>
            <a:r>
              <a:rPr lang="en-US" b="1">
                <a:ea typeface="+mn-lt"/>
                <a:cs typeface="+mn-lt"/>
              </a:rPr>
              <a:t>Hardware</a:t>
            </a:r>
            <a:r>
              <a:rPr lang="en-US">
                <a:ea typeface="+mn-lt"/>
                <a:cs typeface="+mn-lt"/>
              </a:rPr>
              <a:t>): An ability to transmit and receive information from the MCU to a Bluetooth module over the UART communication protocol.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PSDR #3 (</a:t>
            </a:r>
            <a:r>
              <a:rPr lang="en-US" b="1">
                <a:ea typeface="+mn-lt"/>
                <a:cs typeface="+mn-lt"/>
              </a:rPr>
              <a:t>Hardware</a:t>
            </a:r>
            <a:r>
              <a:rPr lang="en-US">
                <a:ea typeface="+mn-lt"/>
                <a:cs typeface="+mn-lt"/>
              </a:rPr>
              <a:t>): An ability to control two DC motors using a PWM wave from a microcontroller to two individual H-Bridge motor controllers.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PSDR #4 (</a:t>
            </a:r>
            <a:r>
              <a:rPr lang="en-US" b="1">
                <a:ea typeface="+mn-lt"/>
                <a:cs typeface="+mn-lt"/>
              </a:rPr>
              <a:t>Software</a:t>
            </a:r>
            <a:r>
              <a:rPr lang="en-US">
                <a:ea typeface="+mn-lt"/>
                <a:cs typeface="+mn-lt"/>
              </a:rPr>
              <a:t>): An ability to transmit and receive motor control signals via Bluetooth from a phone app.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PSDR #5 (</a:t>
            </a:r>
            <a:r>
              <a:rPr lang="en-US" b="1">
                <a:ea typeface="+mn-lt"/>
                <a:cs typeface="+mn-lt"/>
              </a:rPr>
              <a:t>Software</a:t>
            </a:r>
            <a:r>
              <a:rPr lang="en-US">
                <a:ea typeface="+mn-lt"/>
                <a:cs typeface="+mn-lt"/>
              </a:rPr>
              <a:t>): An ability to follow a user using GNSS signals from the user and robot. Transmit GPS coordinates from GNSS module to MCU.</a:t>
            </a:r>
            <a:endParaRPr lang="en-US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D770A7-6981-1C63-8FAC-D0ED2E73978D}"/>
              </a:ext>
            </a:extLst>
          </p:cNvPr>
          <p:cNvSpPr txBox="1"/>
          <p:nvPr/>
        </p:nvSpPr>
        <p:spPr>
          <a:xfrm>
            <a:off x="344546" y="4559300"/>
            <a:ext cx="4385058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/>
              <a:t>Stretch PSDRs: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ED79C7-BC42-FB69-CD8C-BFD743FDE273}"/>
              </a:ext>
            </a:extLst>
          </p:cNvPr>
          <p:cNvSpPr txBox="1"/>
          <p:nvPr/>
        </p:nvSpPr>
        <p:spPr>
          <a:xfrm>
            <a:off x="1498600" y="5029200"/>
            <a:ext cx="9017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venir Next LT Pro"/>
                <a:cs typeface="Arial"/>
              </a:rPr>
              <a:t>Stretch PSDR #1 (</a:t>
            </a:r>
            <a:r>
              <a:rPr lang="en-US" sz="2000" b="1">
                <a:latin typeface="Avenir Next LT Pro"/>
                <a:cs typeface="Arial"/>
              </a:rPr>
              <a:t>Software</a:t>
            </a:r>
            <a:r>
              <a:rPr lang="en-US" sz="2000">
                <a:latin typeface="Avenir Next LT Pro"/>
                <a:cs typeface="Arial"/>
              </a:rPr>
              <a:t>): Ability to have the IMU's magnetometer transmit positioning data to the MCU over SPI for navigation purposes.</a:t>
            </a:r>
            <a:endParaRPr lang="en-US" sz="2000"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852744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8FB38-8671-5E04-3439-0FB5D631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Major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500E4-144E-974E-2B4F-FC3F96DDD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79" y="2430987"/>
            <a:ext cx="10168128" cy="36941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1 x STM32F411RET6 Microcontroller</a:t>
            </a:r>
          </a:p>
          <a:p>
            <a:r>
              <a:rPr lang="en-US"/>
              <a:t>1 x SAM-M8Q GNSS Sensor</a:t>
            </a:r>
          </a:p>
          <a:p>
            <a:r>
              <a:rPr lang="en-US"/>
              <a:t>1 x HM-10 Bluetooth Sensor</a:t>
            </a:r>
          </a:p>
          <a:p>
            <a:r>
              <a:rPr lang="en-US"/>
              <a:t>1 x ICM-20948 Magnetometer Sensor</a:t>
            </a:r>
          </a:p>
          <a:p>
            <a:r>
              <a:rPr lang="en-US"/>
              <a:t>2 x A58SW31ZY 160 RPM Motors</a:t>
            </a:r>
          </a:p>
          <a:p>
            <a:r>
              <a:rPr lang="en-US"/>
              <a:t>2 x </a:t>
            </a:r>
            <a:r>
              <a:rPr lang="en-US">
                <a:ea typeface="+mn-lt"/>
                <a:cs typeface="+mn-lt"/>
              </a:rPr>
              <a:t>DRV8871 Brushed DC Motor Driver</a:t>
            </a:r>
          </a:p>
          <a:p>
            <a:r>
              <a:rPr lang="en-US"/>
              <a:t>1 x </a:t>
            </a:r>
            <a:r>
              <a:rPr lang="en-US">
                <a:ea typeface="+mn-lt"/>
                <a:cs typeface="+mn-lt"/>
              </a:rPr>
              <a:t>BP7-12 12 V Rechargeable Lead-Acid Battery</a:t>
            </a:r>
          </a:p>
          <a:p>
            <a:endParaRPr lang="en-US"/>
          </a:p>
        </p:txBody>
      </p:sp>
      <p:pic>
        <p:nvPicPr>
          <p:cNvPr id="4" name="Picture 3" descr="SAM-M8Q - u-blox AG | GNSS Module">
            <a:extLst>
              <a:ext uri="{FF2B5EF4-FFF2-40B4-BE49-F238E27FC236}">
                <a16:creationId xmlns:a16="http://schemas.microsoft.com/office/drawing/2014/main" id="{7B437C6A-F860-C19A-3CD6-A19898519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039" y="2881884"/>
            <a:ext cx="1513974" cy="1513974"/>
          </a:xfrm>
          <a:prstGeom prst="rect">
            <a:avLst/>
          </a:prstGeom>
        </p:spPr>
      </p:pic>
      <p:pic>
        <p:nvPicPr>
          <p:cNvPr id="5" name="Picture 4" descr="Bluetooth logo PNG">
            <a:extLst>
              <a:ext uri="{FF2B5EF4-FFF2-40B4-BE49-F238E27FC236}">
                <a16:creationId xmlns:a16="http://schemas.microsoft.com/office/drawing/2014/main" id="{724640C9-E507-56D9-E5C6-39CCE065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488" y="3092527"/>
            <a:ext cx="798094" cy="1092687"/>
          </a:xfrm>
          <a:prstGeom prst="rect">
            <a:avLst/>
          </a:prstGeom>
        </p:spPr>
      </p:pic>
      <p:pic>
        <p:nvPicPr>
          <p:cNvPr id="8" name="Picture 7" descr="Accelerometer sensor - Free technology icons">
            <a:extLst>
              <a:ext uri="{FF2B5EF4-FFF2-40B4-BE49-F238E27FC236}">
                <a16:creationId xmlns:a16="http://schemas.microsoft.com/office/drawing/2014/main" id="{7A4DFB10-42A7-1F5B-7C9F-AD8DB42C3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4576" y="3281451"/>
            <a:ext cx="705036" cy="717588"/>
          </a:xfrm>
          <a:prstGeom prst="rect">
            <a:avLst/>
          </a:prstGeom>
        </p:spPr>
      </p:pic>
      <p:pic>
        <p:nvPicPr>
          <p:cNvPr id="9" name="Picture 8" descr="A small metal device with a black and red wire&#10;&#10;AI-generated content may be incorrect.">
            <a:extLst>
              <a:ext uri="{FF2B5EF4-FFF2-40B4-BE49-F238E27FC236}">
                <a16:creationId xmlns:a16="http://schemas.microsoft.com/office/drawing/2014/main" id="{C6D86E57-1EEE-EE92-F8FF-970485AA3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719" y="4726305"/>
            <a:ext cx="1414547" cy="1222692"/>
          </a:xfrm>
          <a:prstGeom prst="rect">
            <a:avLst/>
          </a:prstGeom>
        </p:spPr>
      </p:pic>
      <p:pic>
        <p:nvPicPr>
          <p:cNvPr id="6" name="Picture 5" descr="A black computer chip with metal pins&#10;&#10;AI-generated content may be incorrect.">
            <a:extLst>
              <a:ext uri="{FF2B5EF4-FFF2-40B4-BE49-F238E27FC236}">
                <a16:creationId xmlns:a16="http://schemas.microsoft.com/office/drawing/2014/main" id="{30EB947E-AAB1-C72D-80D6-CCF4E5095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234" y="968845"/>
            <a:ext cx="1773062" cy="1520473"/>
          </a:xfrm>
          <a:prstGeom prst="rect">
            <a:avLst/>
          </a:prstGeom>
        </p:spPr>
      </p:pic>
      <p:pic>
        <p:nvPicPr>
          <p:cNvPr id="7" name="Picture 6" descr="A black square object with white text&#10;&#10;AI-generated content may be incorrect.">
            <a:extLst>
              <a:ext uri="{FF2B5EF4-FFF2-40B4-BE49-F238E27FC236}">
                <a16:creationId xmlns:a16="http://schemas.microsoft.com/office/drawing/2014/main" id="{E10EBC9F-CC92-E4A0-3011-DA2D21DE0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171" y="4722223"/>
            <a:ext cx="1761067" cy="1520826"/>
          </a:xfrm>
          <a:prstGeom prst="rect">
            <a:avLst/>
          </a:prstGeom>
        </p:spPr>
      </p:pic>
      <p:pic>
        <p:nvPicPr>
          <p:cNvPr id="10" name="Picture 9" descr="A black electronic device with white text&#10;&#10;AI-generated content may be incorrect.">
            <a:extLst>
              <a:ext uri="{FF2B5EF4-FFF2-40B4-BE49-F238E27FC236}">
                <a16:creationId xmlns:a16="http://schemas.microsoft.com/office/drawing/2014/main" id="{E56D3F99-CF57-CF21-C220-D702E2CA4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6280" y="1081852"/>
            <a:ext cx="1775216" cy="14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DC380-8B6E-1AE1-7F37-38C717140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A740-1C10-86B6-D8C0-C1557E7A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ea typeface="+mj-lt"/>
                <a:cs typeface="+mj-lt"/>
              </a:rPr>
              <a:t>STM32F411RET6 Microcontroller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BC9D4-5D0D-1511-C2D9-1410B818E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Main software-driving microcontroller </a:t>
            </a:r>
          </a:p>
          <a:p>
            <a:r>
              <a:rPr lang="en-US"/>
              <a:t>VCC Input: 3.3v</a:t>
            </a:r>
          </a:p>
          <a:p>
            <a:r>
              <a:rPr lang="en-US"/>
              <a:t>DMA Channels: 2</a:t>
            </a:r>
          </a:p>
          <a:p>
            <a:r>
              <a:rPr lang="en-US"/>
              <a:t>UART Interfaces: 3</a:t>
            </a:r>
          </a:p>
          <a:p>
            <a:r>
              <a:rPr lang="en-US"/>
              <a:t>SPI Interfaces 3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40F3A-5315-0833-BAEC-1CA9047D4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69AA-7BBB-477C-8414-ACEA83069E11}" type="datetime1">
              <a:rPr lang="en-US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750A1-0458-FBBE-EB9B-B2B6E818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F65FE-A475-A680-E2F6-8EF5EEB71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8</a:t>
            </a:fld>
            <a:endParaRPr lang="en-US"/>
          </a:p>
        </p:txBody>
      </p:sp>
      <p:pic>
        <p:nvPicPr>
          <p:cNvPr id="9" name="Picture 8" descr="A black computer chip with metal pins&#10;&#10;AI-generated content may be incorrect.">
            <a:extLst>
              <a:ext uri="{FF2B5EF4-FFF2-40B4-BE49-F238E27FC236}">
                <a16:creationId xmlns:a16="http://schemas.microsoft.com/office/drawing/2014/main" id="{5436B271-D39B-76C4-12CA-9DF235FBF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648" y="2615142"/>
            <a:ext cx="3268839" cy="28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3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CDC0C-D320-591A-3694-574B284C5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2A93-9497-BEA3-F0BC-DD7CD38B0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HM-10 Bluetooth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E4DF4-0E4D-B214-2C14-AFD98EDEC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457" y="2415935"/>
            <a:ext cx="10168128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Bluetooth and BLE Transceiver</a:t>
            </a:r>
          </a:p>
          <a:p>
            <a:r>
              <a:rPr lang="en-US"/>
              <a:t>VCC Input: 3.3v</a:t>
            </a:r>
          </a:p>
          <a:p>
            <a:r>
              <a:rPr lang="en-US">
                <a:ea typeface="+mn-lt"/>
                <a:cs typeface="+mn-lt"/>
              </a:rPr>
              <a:t>RF Power: -23dbm, -6dbm, 0dbm, 6dbm</a:t>
            </a:r>
          </a:p>
          <a:p>
            <a:r>
              <a:rPr lang="en-US"/>
              <a:t>Interface: UART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082D1-ACA4-1C73-E34A-A04D370FA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69AA-7BBB-477C-8414-ACEA83069E11}" type="datetime1">
              <a:rPr lang="en-US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AD3BE-C92F-709B-3281-26FB82066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D3A7-88CC-6C63-3857-8736C9E3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9</a:t>
            </a:fld>
            <a:endParaRPr lang="en-US"/>
          </a:p>
        </p:txBody>
      </p:sp>
      <p:pic>
        <p:nvPicPr>
          <p:cNvPr id="7" name="Picture 6" descr="DSD Tech HM-10 Bluetooth 4.0 BLE Module for Arduino">
            <a:extLst>
              <a:ext uri="{FF2B5EF4-FFF2-40B4-BE49-F238E27FC236}">
                <a16:creationId xmlns:a16="http://schemas.microsoft.com/office/drawing/2014/main" id="{E6E85822-8B9F-DCD0-0B7F-6A08056EC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365" y="2281517"/>
            <a:ext cx="1703295" cy="1703295"/>
          </a:xfrm>
          <a:prstGeom prst="rect">
            <a:avLst/>
          </a:prstGeom>
        </p:spPr>
      </p:pic>
      <p:pic>
        <p:nvPicPr>
          <p:cNvPr id="9" name="Picture 8" descr="Bluetooth logo PNG">
            <a:extLst>
              <a:ext uri="{FF2B5EF4-FFF2-40B4-BE49-F238E27FC236}">
                <a16:creationId xmlns:a16="http://schemas.microsoft.com/office/drawing/2014/main" id="{4D5DA8A7-0710-D73F-DAB7-39472B6A1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319" y="4538945"/>
            <a:ext cx="798094" cy="10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10409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ccentBoxVTI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F4FE582F-5DDE-4E50-A331-B77FB79D7361}" vid="{42624B42-66F4-4B9A-A3DB-EB561F16279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EA95DD42828F48B7540CF807827C0A" ma:contentTypeVersion="4" ma:contentTypeDescription="Create a new document." ma:contentTypeScope="" ma:versionID="bca35b1ad8297f8706384f08ec9ed3a0">
  <xsd:schema xmlns:xsd="http://www.w3.org/2001/XMLSchema" xmlns:xs="http://www.w3.org/2001/XMLSchema" xmlns:p="http://schemas.microsoft.com/office/2006/metadata/properties" xmlns:ns2="3d6a6c5c-6761-4168-ad5c-8c25f6af7fd4" targetNamespace="http://schemas.microsoft.com/office/2006/metadata/properties" ma:root="true" ma:fieldsID="85cc64022db01cb31ab3480ce7832380" ns2:_="">
    <xsd:import namespace="3d6a6c5c-6761-4168-ad5c-8c25f6af7f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a6c5c-6761-4168-ad5c-8c25f6af7f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D152E1-971B-4DBE-ACC6-C4C375D033CD}">
  <ds:schemaRefs>
    <ds:schemaRef ds:uri="3d6a6c5c-6761-4168-ad5c-8c25f6af7f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A36E77-8426-4EBC-97AD-F5D73B1EBA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EBA038-A751-406D-A6AE-D518D054499C}">
  <ds:schemaRefs>
    <ds:schemaRef ds:uri="3d6a6c5c-6761-4168-ad5c-8c25f6af7f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49</Slides>
  <Notes>0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AccentBoxVTI</vt:lpstr>
      <vt:lpstr>Fairway Finder Midterm Presentation</vt:lpstr>
      <vt:lpstr>PowerPoint Presentation</vt:lpstr>
      <vt:lpstr>PowerPoint Presentation</vt:lpstr>
      <vt:lpstr>Project Overview</vt:lpstr>
      <vt:lpstr>FairwayFinder Vs. Tempo Walk Autonomous Caddie</vt:lpstr>
      <vt:lpstr>PSDRs</vt:lpstr>
      <vt:lpstr>Major Components</vt:lpstr>
      <vt:lpstr>STM32F411RET6 Microcontroller </vt:lpstr>
      <vt:lpstr>HM-10 Bluetooth Module</vt:lpstr>
      <vt:lpstr>ICM-20948 Magnetometer Module</vt:lpstr>
      <vt:lpstr>SAM-M8Q GNSS Module</vt:lpstr>
      <vt:lpstr>DC12V 160RPM Motors</vt:lpstr>
      <vt:lpstr>DRV8871 Brushed DC Motor Driver</vt:lpstr>
      <vt:lpstr>BP7-12 Rechargeable Lead-Acid Battery</vt:lpstr>
      <vt:lpstr>Component Block Diagram</vt:lpstr>
      <vt:lpstr>Power Diagram</vt:lpstr>
      <vt:lpstr>Packaging Design (PCB)</vt:lpstr>
      <vt:lpstr>PowerPoint Presentation</vt:lpstr>
      <vt:lpstr>Packaging Design: Drivetrain</vt:lpstr>
      <vt:lpstr>Packaging Design: Drivetrain Power</vt:lpstr>
      <vt:lpstr>AP63205WU, Voltage Regulator</vt:lpstr>
      <vt:lpstr>SAM-M8Q, GNSS Module</vt:lpstr>
      <vt:lpstr>Programming Headers</vt:lpstr>
      <vt:lpstr>ICM-20948, Magnetometer Module </vt:lpstr>
      <vt:lpstr>LM1117, Low-Dropout Linear Regulator</vt:lpstr>
      <vt:lpstr>DRV8871, PWM Motor Controller</vt:lpstr>
      <vt:lpstr>HM-10 Bluetooth Module</vt:lpstr>
      <vt:lpstr>PCB Layout: Overview</vt:lpstr>
      <vt:lpstr>PCB Layout: Buck and Motor Controllers</vt:lpstr>
      <vt:lpstr>12V Bus Component Operating Temperatures</vt:lpstr>
      <vt:lpstr>Trace Width Calculations</vt:lpstr>
      <vt:lpstr>PCB Layout: LDO</vt:lpstr>
      <vt:lpstr>PCB Layout: Microcontroller</vt:lpstr>
      <vt:lpstr>PCB Layout: ICM-20948</vt:lpstr>
      <vt:lpstr>PCB Layout: GNSS</vt:lpstr>
      <vt:lpstr>PCB Layout: HM-10</vt:lpstr>
      <vt:lpstr>PCB Layout: Programming Header</vt:lpstr>
      <vt:lpstr>Prototyping Progress</vt:lpstr>
      <vt:lpstr>Motor Driver Module Integration</vt:lpstr>
      <vt:lpstr>Bluetooth (BLE) Module Integration</vt:lpstr>
      <vt:lpstr>IMU Module Integration</vt:lpstr>
      <vt:lpstr>GNSS Module Integration</vt:lpstr>
      <vt:lpstr>Centralized On One Board</vt:lpstr>
      <vt:lpstr>PowerPoint Presentation</vt:lpstr>
      <vt:lpstr>Software Development Status </vt:lpstr>
      <vt:lpstr>PowerPoint Presentation</vt:lpstr>
      <vt:lpstr>Project Timeline</vt:lpstr>
      <vt:lpstr>Questions?</vt:lpstr>
      <vt:lpstr>Rubric links for pres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3</cp:revision>
  <dcterms:created xsi:type="dcterms:W3CDTF">2025-02-25T15:33:43Z</dcterms:created>
  <dcterms:modified xsi:type="dcterms:W3CDTF">2025-03-04T19:40:24Z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0x010100A5EA95DD42828F48B7540CF807827C0A</vt:lpwstr>
  </property>
  <property fmtid="{D5CDD505-2E9C-101B-9397-08002B2CF9AE}" pid="3" name="MSIP_Label_4044bd30-2ed7-4c9d-9d12-46200872a97b_Enabled">
    <vt:lpwstr>true</vt:lpwstr>
  </property>
  <property fmtid="{D5CDD505-2E9C-101B-9397-08002B2CF9AE}" pid="4" name="MSIP_Label_4044bd30-2ed7-4c9d-9d12-46200872a97b_SetDate">
    <vt:lpwstr>2025-02-25T15:33:46Z</vt:lpwstr>
  </property>
  <property fmtid="{D5CDD505-2E9C-101B-9397-08002B2CF9AE}" pid="5" name="MSIP_Label_4044bd30-2ed7-4c9d-9d12-46200872a97b_Method">
    <vt:lpwstr>Standard</vt:lpwstr>
  </property>
  <property fmtid="{D5CDD505-2E9C-101B-9397-08002B2CF9AE}" pid="6" name="MSIP_Label_4044bd30-2ed7-4c9d-9d12-46200872a97b_Name">
    <vt:lpwstr>defa4170-0d19-0005-0004-bc88714345d2</vt:lpwstr>
  </property>
  <property fmtid="{D5CDD505-2E9C-101B-9397-08002B2CF9AE}" pid="7" name="MSIP_Label_4044bd30-2ed7-4c9d-9d12-46200872a97b_SiteId">
    <vt:lpwstr>4130bd39-7c53-419c-b1e5-8758d6d63f21</vt:lpwstr>
  </property>
  <property fmtid="{D5CDD505-2E9C-101B-9397-08002B2CF9AE}" pid="8" name="MSIP_Label_4044bd30-2ed7-4c9d-9d12-46200872a97b_ActionId">
    <vt:lpwstr>87e8e620-f543-4c68-bd4a-3f1af0c88364</vt:lpwstr>
  </property>
  <property fmtid="{D5CDD505-2E9C-101B-9397-08002B2CF9AE}" pid="9" name="MSIP_Label_4044bd30-2ed7-4c9d-9d12-46200872a97b_ContentBits">
    <vt:lpwstr>0</vt:lpwstr>
  </property>
  <property fmtid="{D5CDD505-2E9C-101B-9397-08002B2CF9AE}" pid="10" name="MSIP_Label_4044bd30-2ed7-4c9d-9d12-46200872a97b_Tag">
    <vt:lpwstr>10, 3, 0, 2</vt:lpwstr>
  </property>
</Properties>
</file>